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64" r:id="rId3"/>
    <p:sldId id="337" r:id="rId4"/>
    <p:sldId id="352" r:id="rId5"/>
    <p:sldId id="338" r:id="rId6"/>
    <p:sldId id="351" r:id="rId7"/>
    <p:sldId id="350" r:id="rId8"/>
    <p:sldId id="340" r:id="rId9"/>
    <p:sldId id="354" r:id="rId10"/>
    <p:sldId id="343" r:id="rId11"/>
    <p:sldId id="327" r:id="rId12"/>
    <p:sldId id="355" r:id="rId13"/>
    <p:sldId id="356" r:id="rId14"/>
    <p:sldId id="353" r:id="rId15"/>
    <p:sldId id="365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262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80" r:id="rId34"/>
    <p:sldId id="258" r:id="rId35"/>
    <p:sldId id="317" r:id="rId36"/>
    <p:sldId id="312" r:id="rId37"/>
    <p:sldId id="314" r:id="rId38"/>
    <p:sldId id="329" r:id="rId39"/>
    <p:sldId id="307" r:id="rId40"/>
    <p:sldId id="308" r:id="rId41"/>
    <p:sldId id="309" r:id="rId42"/>
    <p:sldId id="310" r:id="rId43"/>
    <p:sldId id="311" r:id="rId44"/>
    <p:sldId id="315" r:id="rId45"/>
    <p:sldId id="275" r:id="rId46"/>
    <p:sldId id="281" r:id="rId47"/>
    <p:sldId id="278" r:id="rId48"/>
    <p:sldId id="282" r:id="rId49"/>
    <p:sldId id="283" r:id="rId50"/>
    <p:sldId id="284" r:id="rId51"/>
    <p:sldId id="285" r:id="rId52"/>
    <p:sldId id="286" r:id="rId53"/>
    <p:sldId id="287" r:id="rId54"/>
    <p:sldId id="279" r:id="rId55"/>
    <p:sldId id="277" r:id="rId56"/>
    <p:sldId id="288" r:id="rId57"/>
    <p:sldId id="289" r:id="rId58"/>
    <p:sldId id="290" r:id="rId59"/>
    <p:sldId id="291" r:id="rId60"/>
    <p:sldId id="292" r:id="rId61"/>
    <p:sldId id="294" r:id="rId62"/>
    <p:sldId id="293" r:id="rId63"/>
    <p:sldId id="295" r:id="rId64"/>
    <p:sldId id="296" r:id="rId65"/>
    <p:sldId id="298" r:id="rId66"/>
    <p:sldId id="297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03E"/>
    <a:srgbClr val="1F4E79"/>
    <a:srgbClr val="333F50"/>
    <a:srgbClr val="666666"/>
    <a:srgbClr val="474747"/>
    <a:srgbClr val="222222"/>
    <a:srgbClr val="225686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74535" autoAdjust="0"/>
  </p:normalViewPr>
  <p:slideViewPr>
    <p:cSldViewPr snapToGrid="0">
      <p:cViewPr varScale="1">
        <p:scale>
          <a:sx n="82" d="100"/>
          <a:sy n="82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84941-C2D1-471F-94E3-9AFB028BA266}" type="datetimeFigureOut">
              <a:rPr lang="ko-KR" altLang="en-US" smtClean="0"/>
              <a:t>2019-09-26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ABD86-FBEF-43E4-948D-F8DD1D68DD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6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&lt;</a:t>
            </a:r>
            <a:r>
              <a:rPr lang="ko-KR" altLang="en-US" sz="2400" dirty="0"/>
              <a:t>이번 발표 때 필요한 부분</a:t>
            </a:r>
            <a:r>
              <a:rPr lang="en-US" altLang="ko-KR" sz="2400" dirty="0"/>
              <a:t>&gt;</a:t>
            </a:r>
          </a:p>
          <a:p>
            <a:r>
              <a:rPr lang="ko-KR" altLang="en-US" sz="2400" dirty="0"/>
              <a:t>스토리기획의도</a:t>
            </a:r>
            <a:r>
              <a:rPr lang="en-US" altLang="ko-KR" sz="2400" dirty="0"/>
              <a:t>!!!! </a:t>
            </a:r>
            <a:r>
              <a:rPr lang="ko-KR" altLang="en-US" sz="2400" dirty="0"/>
              <a:t>플레이에 대한 경험 재미를 스토리를 통해 전달</a:t>
            </a:r>
            <a:endParaRPr lang="en-US" altLang="ko-KR" sz="2400" dirty="0"/>
          </a:p>
          <a:p>
            <a:r>
              <a:rPr lang="ko-KR" altLang="en-US" sz="2400" dirty="0"/>
              <a:t>각 페이지 설명과 의도 </a:t>
            </a:r>
            <a:endParaRPr lang="en-US" altLang="ko-KR" sz="2400" dirty="0"/>
          </a:p>
          <a:p>
            <a:r>
              <a:rPr lang="ko-KR" altLang="en-US" sz="2400" dirty="0"/>
              <a:t>정리 페이지 </a:t>
            </a:r>
            <a:endParaRPr lang="en-US" altLang="ko-KR" sz="2400" dirty="0"/>
          </a:p>
          <a:p>
            <a:r>
              <a:rPr lang="ko-KR" altLang="en-US" sz="2400" dirty="0"/>
              <a:t>튜토리얼 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 err="1"/>
              <a:t>스킵과</a:t>
            </a:r>
            <a:r>
              <a:rPr lang="ko-KR" altLang="en-US" sz="2400" dirty="0"/>
              <a:t> 빨리 재생은 다르다 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튜토리얼 분석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5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 </a:t>
            </a:r>
            <a:r>
              <a:rPr lang="ko-KR" altLang="en-US" dirty="0"/>
              <a:t>대표 </a:t>
            </a:r>
            <a:r>
              <a:rPr lang="en-US" altLang="ko-KR" dirty="0"/>
              <a:t>RPG</a:t>
            </a:r>
            <a:r>
              <a:rPr lang="ko-KR" altLang="en-US" dirty="0"/>
              <a:t>게임 스토리 분석 </a:t>
            </a:r>
            <a:r>
              <a:rPr lang="en-US" altLang="ko-KR" dirty="0"/>
              <a:t>&amp; </a:t>
            </a:r>
            <a:r>
              <a:rPr lang="ko-KR" altLang="en-US" dirty="0"/>
              <a:t>활용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CD659-38CE-40BE-BC65-F401BEB2E3E1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13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Pc &amp; </a:t>
            </a:r>
            <a:r>
              <a:rPr lang="ko-KR" altLang="en-US" dirty="0"/>
              <a:t>모바일 플레이 환경에 따른 스토리 몰입도</a:t>
            </a:r>
            <a:endParaRPr lang="en-US" altLang="ko-KR" dirty="0"/>
          </a:p>
          <a:p>
            <a:r>
              <a:rPr lang="ko-KR" altLang="en-US" dirty="0"/>
              <a:t>활용 매체 </a:t>
            </a:r>
            <a:endParaRPr lang="en-US" altLang="ko-KR" dirty="0"/>
          </a:p>
          <a:p>
            <a:r>
              <a:rPr lang="ko-KR" altLang="en-US" dirty="0"/>
              <a:t>커뮤니티 활동도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CD659-38CE-40BE-BC65-F401BEB2E3E1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96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스토리가 끝나지 않고 계속 이어질 수 있도록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957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821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495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8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83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243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다크 소울의 스토리텔링 방식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스토리텔링이 거의 없는 것처럼 느껴지지만 직접적인 묘사나 대사 가 부족할 뿐</a:t>
            </a:r>
            <a:r>
              <a:rPr lang="en-US" altLang="ko-KR" dirty="0"/>
              <a:t>, </a:t>
            </a:r>
            <a:r>
              <a:rPr lang="ko-KR" altLang="en-US" dirty="0"/>
              <a:t>간접적으로 유추하게끔 만들어 놓은 스노리가 상당함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특정 던전에서 몬스터의 외형은 다른 던전의 몬스터 들과 다를 것 없는데 전혀 다른 공격 패턴을 가지고 처치 후 유저가 몬스터의 장비를 획득할 때 몬스터의 이름이 적힌 아이템을 발견하는 것으로 스토리를 유추하게 하는 등 게임 플레이에 최대한 집중할 수 있도록 설계했다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또한 다른 </a:t>
            </a:r>
            <a:r>
              <a:rPr lang="en-US" altLang="ko-KR" dirty="0"/>
              <a:t>RPG</a:t>
            </a:r>
            <a:r>
              <a:rPr lang="ko-KR" altLang="en-US" dirty="0"/>
              <a:t>게임과 동일하게 세계관의 세부적 설정 또한 아이템 또는 </a:t>
            </a:r>
            <a:r>
              <a:rPr lang="en-US" altLang="ko-KR" dirty="0"/>
              <a:t>NPC</a:t>
            </a:r>
            <a:r>
              <a:rPr lang="ko-KR" altLang="en-US" dirty="0"/>
              <a:t>와 대화를 통해 알려주는 경우가 대부분이라 유저가 스토리를 </a:t>
            </a:r>
            <a:r>
              <a:rPr lang="ko-KR" altLang="en-US" dirty="0" err="1"/>
              <a:t>전걔를</a:t>
            </a:r>
            <a:r>
              <a:rPr lang="ko-KR" altLang="en-US" dirty="0"/>
              <a:t> 상상하도록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문제는 이 부분이 모바일로 왔을 경우 유저의 무관심으로 인해 묻힐 가능성이 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모바일 </a:t>
            </a:r>
            <a:r>
              <a:rPr lang="en-US" altLang="ko-KR" dirty="0"/>
              <a:t>RPG</a:t>
            </a:r>
            <a:r>
              <a:rPr lang="ko-KR" altLang="en-US" dirty="0"/>
              <a:t>의 경우 </a:t>
            </a:r>
            <a:r>
              <a:rPr lang="ko-KR" altLang="en-US" dirty="0" err="1"/>
              <a:t>스킵</a:t>
            </a:r>
            <a:r>
              <a:rPr lang="ko-KR" altLang="en-US" dirty="0"/>
              <a:t> 또는 빠른 재생을 통해 스토리를 겉핥기 방식으로 유저가 소비하는 경향이 많기 때문에 </a:t>
            </a:r>
            <a:r>
              <a:rPr lang="en-US" altLang="ko-KR" dirty="0"/>
              <a:t>pc</a:t>
            </a:r>
            <a:r>
              <a:rPr lang="ko-KR" altLang="en-US" dirty="0"/>
              <a:t>와 달리 많은 시간과 큰 비용을 투자하기에는 리스크가 크다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950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간략한 소개 </a:t>
            </a:r>
            <a:endParaRPr lang="en-US" altLang="ko-KR" dirty="0"/>
          </a:p>
          <a:p>
            <a:r>
              <a:rPr lang="ko-KR" altLang="en-US" dirty="0"/>
              <a:t>장르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플레이 시점</a:t>
            </a:r>
            <a:endParaRPr lang="en-US" altLang="ko-KR" dirty="0"/>
          </a:p>
          <a:p>
            <a:r>
              <a:rPr lang="ko-KR" altLang="en-US" dirty="0"/>
              <a:t>전투 방식</a:t>
            </a:r>
            <a:endParaRPr lang="en-US" altLang="ko-KR" dirty="0"/>
          </a:p>
          <a:p>
            <a:r>
              <a:rPr lang="ko-KR" altLang="en-US" dirty="0"/>
              <a:t>조작 방법</a:t>
            </a:r>
            <a:endParaRPr lang="en-US" altLang="ko-KR" dirty="0"/>
          </a:p>
          <a:p>
            <a:r>
              <a:rPr lang="ko-KR" altLang="en-US" dirty="0"/>
              <a:t>전투 요소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6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튜토리얼 이전에 </a:t>
            </a:r>
            <a:r>
              <a:rPr lang="en-US" altLang="ko-KR" dirty="0"/>
              <a:t>3</a:t>
            </a:r>
            <a:r>
              <a:rPr lang="ko-KR" altLang="en-US" dirty="0"/>
              <a:t>장의 짧은 배경내용을 전달</a:t>
            </a:r>
            <a:r>
              <a:rPr lang="en-US" altLang="ko-KR" dirty="0"/>
              <a:t>( 3</a:t>
            </a:r>
            <a:r>
              <a:rPr lang="ko-KR" altLang="en-US" dirty="0"/>
              <a:t>개의 씬 </a:t>
            </a:r>
            <a:r>
              <a:rPr lang="en-US" altLang="ko-KR"/>
              <a:t>, 5</a:t>
            </a:r>
            <a:r>
              <a:rPr lang="ko-KR" altLang="en-US" dirty="0"/>
              <a:t>개 이하 컷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속 구성 요소를 통해 대략적인 스토리 전달</a:t>
            </a:r>
            <a:r>
              <a:rPr lang="en-US" altLang="ko-KR" dirty="0"/>
              <a:t>. ( </a:t>
            </a:r>
            <a:r>
              <a:rPr lang="ko-KR" altLang="en-US" dirty="0"/>
              <a:t>무기 </a:t>
            </a:r>
            <a:r>
              <a:rPr lang="en-US" altLang="ko-KR" dirty="0"/>
              <a:t>, </a:t>
            </a:r>
            <a:r>
              <a:rPr lang="ko-KR" altLang="en-US" dirty="0"/>
              <a:t>아이템 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등등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던전 진행 중에 </a:t>
            </a:r>
            <a:r>
              <a:rPr lang="en-US" altLang="ko-KR" dirty="0"/>
              <a:t>NPC</a:t>
            </a:r>
            <a:r>
              <a:rPr lang="ko-KR" altLang="en-US" dirty="0"/>
              <a:t>와의 상호작용을 통해 스토리의 대략적 진행 정도를 알려줌</a:t>
            </a:r>
            <a:endParaRPr lang="en-US" altLang="ko-KR" dirty="0"/>
          </a:p>
          <a:p>
            <a:r>
              <a:rPr lang="ko-KR" altLang="en-US" dirty="0"/>
              <a:t>튜토리얼은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25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302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체력 표시 형태 </a:t>
            </a:r>
            <a:r>
              <a:rPr lang="en-US" altLang="ko-KR" dirty="0"/>
              <a:t>2</a:t>
            </a:r>
            <a:r>
              <a:rPr lang="ko-KR" altLang="en-US" dirty="0"/>
              <a:t>원화</a:t>
            </a:r>
            <a:endParaRPr lang="en-US" altLang="ko-KR" dirty="0"/>
          </a:p>
          <a:p>
            <a:r>
              <a:rPr lang="ko-KR" altLang="en-US" dirty="0"/>
              <a:t>캐릭터 머리 위해 </a:t>
            </a:r>
            <a:r>
              <a:rPr lang="ko-KR" altLang="en-US" dirty="0" err="1"/>
              <a:t>한줄로</a:t>
            </a:r>
            <a:r>
              <a:rPr lang="ko-KR" altLang="en-US" dirty="0"/>
              <a:t> 표시 </a:t>
            </a:r>
            <a:endParaRPr lang="en-US" altLang="ko-KR" dirty="0"/>
          </a:p>
          <a:p>
            <a:r>
              <a:rPr lang="ko-KR" altLang="en-US" dirty="0"/>
              <a:t>좌측 상단에 체력과 방어가능 횟수를 </a:t>
            </a:r>
            <a:r>
              <a:rPr lang="en-US" altLang="ko-KR" dirty="0"/>
              <a:t>UI</a:t>
            </a:r>
            <a:r>
              <a:rPr lang="ko-KR" altLang="en-US" dirty="0"/>
              <a:t>로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ABD86-FBEF-43E4-948D-F8DD1D68DD4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4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 모바일 게임 스토리 분석</a:t>
            </a:r>
            <a:r>
              <a:rPr lang="en-US" altLang="ko-KR" dirty="0"/>
              <a:t>&amp;</a:t>
            </a:r>
            <a:r>
              <a:rPr lang="ko-KR" altLang="en-US" dirty="0"/>
              <a:t> 스토리 활용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안볼수도 있다</a:t>
            </a:r>
            <a:endParaRPr lang="en-US" altLang="ko-KR" dirty="0"/>
          </a:p>
          <a:p>
            <a:r>
              <a:rPr lang="ko-KR" altLang="en-US" dirty="0"/>
              <a:t>많은 내용을 담을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CD659-38CE-40BE-BC65-F401BEB2E3E1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84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C058898-7F88-4A87-9AAF-4AE0CD2AA627}"/>
              </a:ext>
            </a:extLst>
          </p:cNvPr>
          <p:cNvGrpSpPr/>
          <p:nvPr userDrawn="1"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3" name="자유형 1442">
              <a:extLst>
                <a:ext uri="{FF2B5EF4-FFF2-40B4-BE49-F238E27FC236}">
                  <a16:creationId xmlns:a16="http://schemas.microsoft.com/office/drawing/2014/main" id="{1775823F-5874-4C07-9238-5C1910F85200}"/>
                </a:ext>
              </a:extLst>
            </p:cNvPr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자유형 1444">
              <a:extLst>
                <a:ext uri="{FF2B5EF4-FFF2-40B4-BE49-F238E27FC236}">
                  <a16:creationId xmlns:a16="http://schemas.microsoft.com/office/drawing/2014/main" id="{3386A43C-7316-4861-A6A5-3D59C5408AE3}"/>
                </a:ext>
              </a:extLst>
            </p:cNvPr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E0B318-ECFE-449B-B9E4-70C8E70037AD}"/>
              </a:ext>
            </a:extLst>
          </p:cNvPr>
          <p:cNvGrpSpPr/>
          <p:nvPr userDrawn="1"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6" name="자유형 1448">
              <a:extLst>
                <a:ext uri="{FF2B5EF4-FFF2-40B4-BE49-F238E27FC236}">
                  <a16:creationId xmlns:a16="http://schemas.microsoft.com/office/drawing/2014/main" id="{441F8268-E10D-4FB3-86A4-7DF35F0632F1}"/>
                </a:ext>
              </a:extLst>
            </p:cNvPr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자유형 1450">
              <a:extLst>
                <a:ext uri="{FF2B5EF4-FFF2-40B4-BE49-F238E27FC236}">
                  <a16:creationId xmlns:a16="http://schemas.microsoft.com/office/drawing/2014/main" id="{C17EC8D5-59B4-48E9-840A-69B1C4F53B40}"/>
                </a:ext>
              </a:extLst>
            </p:cNvPr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AE8B9DB-9CDF-4493-AA58-6084BFB9B612}"/>
              </a:ext>
            </a:extLst>
          </p:cNvPr>
          <p:cNvSpPr txBox="1"/>
          <p:nvPr userDrawn="1"/>
        </p:nvSpPr>
        <p:spPr>
          <a:xfrm>
            <a:off x="5658738" y="3147565"/>
            <a:ext cx="1156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 Story</a:t>
            </a:r>
            <a:endParaRPr lang="ko-KR" altLang="en-US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A775-F6DA-428C-AA67-163DCD1A9508}"/>
              </a:ext>
            </a:extLst>
          </p:cNvPr>
          <p:cNvSpPr txBox="1"/>
          <p:nvPr userDrawn="1"/>
        </p:nvSpPr>
        <p:spPr>
          <a:xfrm>
            <a:off x="5238819" y="3412369"/>
            <a:ext cx="19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스토리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3609F-0E69-4A0B-8BAD-87B56E4CE61F}"/>
              </a:ext>
            </a:extLst>
          </p:cNvPr>
          <p:cNvSpPr txBox="1"/>
          <p:nvPr userDrawn="1"/>
        </p:nvSpPr>
        <p:spPr>
          <a:xfrm>
            <a:off x="5875208" y="38926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113EC8-39BC-4360-B8F7-C9581505570B}"/>
              </a:ext>
            </a:extLst>
          </p:cNvPr>
          <p:cNvGrpSpPr/>
          <p:nvPr userDrawn="1"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4" name="자유형 1442">
              <a:extLst>
                <a:ext uri="{FF2B5EF4-FFF2-40B4-BE49-F238E27FC236}">
                  <a16:creationId xmlns:a16="http://schemas.microsoft.com/office/drawing/2014/main" id="{D67BB5EF-3ED5-47A3-A949-CBF5EC9DC4E5}"/>
                </a:ext>
              </a:extLst>
            </p:cNvPr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자유형 1444">
              <a:extLst>
                <a:ext uri="{FF2B5EF4-FFF2-40B4-BE49-F238E27FC236}">
                  <a16:creationId xmlns:a16="http://schemas.microsoft.com/office/drawing/2014/main" id="{8431D748-8756-423E-8F55-B24BCD7EB848}"/>
                </a:ext>
              </a:extLst>
            </p:cNvPr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977DA6-4DB5-478D-BD08-CED2C82E6BC4}"/>
              </a:ext>
            </a:extLst>
          </p:cNvPr>
          <p:cNvGrpSpPr/>
          <p:nvPr userDrawn="1"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7" name="자유형 1448">
              <a:extLst>
                <a:ext uri="{FF2B5EF4-FFF2-40B4-BE49-F238E27FC236}">
                  <a16:creationId xmlns:a16="http://schemas.microsoft.com/office/drawing/2014/main" id="{4C2CB16C-FFF7-4429-BDF0-3C110F25B67C}"/>
                </a:ext>
              </a:extLst>
            </p:cNvPr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자유형 1450">
              <a:extLst>
                <a:ext uri="{FF2B5EF4-FFF2-40B4-BE49-F238E27FC236}">
                  <a16:creationId xmlns:a16="http://schemas.microsoft.com/office/drawing/2014/main" id="{488E3CD5-854A-428C-85E9-AC8F3C1FA1F4}"/>
                </a:ext>
              </a:extLst>
            </p:cNvPr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E8AB714-9D57-47C8-997B-F521DA9C3883}"/>
              </a:ext>
            </a:extLst>
          </p:cNvPr>
          <p:cNvSpPr txBox="1"/>
          <p:nvPr userDrawn="1"/>
        </p:nvSpPr>
        <p:spPr>
          <a:xfrm>
            <a:off x="5439191" y="3629690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스토리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5BF0A-BB09-4415-B05B-A32498798918}"/>
              </a:ext>
            </a:extLst>
          </p:cNvPr>
          <p:cNvSpPr txBox="1"/>
          <p:nvPr userDrawn="1"/>
        </p:nvSpPr>
        <p:spPr>
          <a:xfrm>
            <a:off x="5541787" y="389449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감사합니다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5C9C6-29F0-4C18-95B8-06E9091A9332}"/>
              </a:ext>
            </a:extLst>
          </p:cNvPr>
          <p:cNvSpPr txBox="1"/>
          <p:nvPr userDrawn="1"/>
        </p:nvSpPr>
        <p:spPr>
          <a:xfrm>
            <a:off x="5658738" y="3364385"/>
            <a:ext cx="1156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Game Story</a:t>
            </a:r>
            <a:endParaRPr lang="ko-KR" altLang="en-US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0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784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C42FCDCC-4448-4271-AD11-095CCC3B1128}"/>
              </a:ext>
            </a:extLst>
          </p:cNvPr>
          <p:cNvSpPr/>
          <p:nvPr userDrawn="1"/>
        </p:nvSpPr>
        <p:spPr>
          <a:xfrm>
            <a:off x="3166809" y="25543"/>
            <a:ext cx="1203569" cy="52322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자유형 1301">
            <a:extLst>
              <a:ext uri="{FF2B5EF4-FFF2-40B4-BE49-F238E27FC236}">
                <a16:creationId xmlns:a16="http://schemas.microsoft.com/office/drawing/2014/main" id="{61BF6F45-29C1-4589-9C42-EF14BF06BC3B}"/>
              </a:ext>
            </a:extLst>
          </p:cNvPr>
          <p:cNvSpPr/>
          <p:nvPr userDrawn="1"/>
        </p:nvSpPr>
        <p:spPr>
          <a:xfrm>
            <a:off x="45006" y="0"/>
            <a:ext cx="3723588" cy="523220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400" dirty="0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03B86E3B-2A16-40E4-861E-3D42FC2E34D4}"/>
              </a:ext>
            </a:extLst>
          </p:cNvPr>
          <p:cNvSpPr/>
          <p:nvPr userDrawn="1"/>
        </p:nvSpPr>
        <p:spPr>
          <a:xfrm>
            <a:off x="1" y="1"/>
            <a:ext cx="2497313" cy="523220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chemeClr val="bg2">
                    <a:lumMod val="1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씬 번호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8698EC-36DC-46D8-8F80-433937FDFCE0}"/>
              </a:ext>
            </a:extLst>
          </p:cNvPr>
          <p:cNvSpPr txBox="1"/>
          <p:nvPr userDrawn="1"/>
        </p:nvSpPr>
        <p:spPr>
          <a:xfrm>
            <a:off x="2497314" y="9625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컷 번호</a:t>
            </a:r>
          </a:p>
        </p:txBody>
      </p:sp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301">
            <a:extLst>
              <a:ext uri="{FF2B5EF4-FFF2-40B4-BE49-F238E27FC236}">
                <a16:creationId xmlns:a16="http://schemas.microsoft.com/office/drawing/2014/main" id="{6B5E32FE-D1C3-4B1A-9610-A08033510B65}"/>
              </a:ext>
            </a:extLst>
          </p:cNvPr>
          <p:cNvSpPr/>
          <p:nvPr userDrawn="1"/>
        </p:nvSpPr>
        <p:spPr>
          <a:xfrm>
            <a:off x="1820411" y="1"/>
            <a:ext cx="4832059" cy="665018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C7DB4D6-4ABD-418D-AA1A-034AA3F7B414}"/>
              </a:ext>
            </a:extLst>
          </p:cNvPr>
          <p:cNvSpPr/>
          <p:nvPr userDrawn="1"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자유형 1301">
            <a:extLst>
              <a:ext uri="{FF2B5EF4-FFF2-40B4-BE49-F238E27FC236}">
                <a16:creationId xmlns:a16="http://schemas.microsoft.com/office/drawing/2014/main" id="{EA1CE2E9-2ADD-4D15-B073-719A043FE38C}"/>
              </a:ext>
            </a:extLst>
          </p:cNvPr>
          <p:cNvSpPr/>
          <p:nvPr userDrawn="1"/>
        </p:nvSpPr>
        <p:spPr>
          <a:xfrm>
            <a:off x="1" y="1"/>
            <a:ext cx="4009938" cy="665018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09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13755D-1032-4285-82C3-19BB3B0885BA}"/>
              </a:ext>
            </a:extLst>
          </p:cNvPr>
          <p:cNvSpPr/>
          <p:nvPr userDrawn="1"/>
        </p:nvSpPr>
        <p:spPr>
          <a:xfrm>
            <a:off x="0" y="2155984"/>
            <a:ext cx="12192000" cy="331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C26269A-AEDB-4BE7-A490-98A25E489219}"/>
              </a:ext>
            </a:extLst>
          </p:cNvPr>
          <p:cNvSpPr/>
          <p:nvPr userDrawn="1"/>
        </p:nvSpPr>
        <p:spPr>
          <a:xfrm>
            <a:off x="5204388" y="0"/>
            <a:ext cx="3213220" cy="206808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자유형 1301">
            <a:extLst>
              <a:ext uri="{FF2B5EF4-FFF2-40B4-BE49-F238E27FC236}">
                <a16:creationId xmlns:a16="http://schemas.microsoft.com/office/drawing/2014/main" id="{AFABE448-82F2-48E2-AA67-4FBED8125086}"/>
              </a:ext>
            </a:extLst>
          </p:cNvPr>
          <p:cNvSpPr/>
          <p:nvPr userDrawn="1"/>
        </p:nvSpPr>
        <p:spPr>
          <a:xfrm>
            <a:off x="0" y="4187439"/>
            <a:ext cx="5336315" cy="2670561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0" name="자유형 1301">
            <a:extLst>
              <a:ext uri="{FF2B5EF4-FFF2-40B4-BE49-F238E27FC236}">
                <a16:creationId xmlns:a16="http://schemas.microsoft.com/office/drawing/2014/main" id="{5B4AE7F6-0EA9-4A3B-9BFF-CD4AD19967F7}"/>
              </a:ext>
            </a:extLst>
          </p:cNvPr>
          <p:cNvSpPr/>
          <p:nvPr userDrawn="1"/>
        </p:nvSpPr>
        <p:spPr>
          <a:xfrm>
            <a:off x="1" y="-14651"/>
            <a:ext cx="6417892" cy="2578389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F76CB17-81CB-4480-9D77-42F8CC71CF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7775" y="2708275"/>
            <a:ext cx="3392488" cy="12652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0764F709-FCEF-40EC-BD9B-290AC0F97E83}"/>
              </a:ext>
            </a:extLst>
          </p:cNvPr>
          <p:cNvSpPr/>
          <p:nvPr userDrawn="1"/>
        </p:nvSpPr>
        <p:spPr>
          <a:xfrm rot="5400000">
            <a:off x="7571574" y="2495372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08340B5-101E-45D2-98C7-B95021A129A2}"/>
              </a:ext>
            </a:extLst>
          </p:cNvPr>
          <p:cNvSpPr/>
          <p:nvPr userDrawn="1"/>
        </p:nvSpPr>
        <p:spPr>
          <a:xfrm rot="5400000">
            <a:off x="7571574" y="2928764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4C0B024-3A30-47F4-A085-7C248483654B}"/>
              </a:ext>
            </a:extLst>
          </p:cNvPr>
          <p:cNvSpPr/>
          <p:nvPr userDrawn="1"/>
        </p:nvSpPr>
        <p:spPr>
          <a:xfrm rot="5400000">
            <a:off x="7571574" y="3367658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C99F2A31-A13B-4CD6-83CA-5BA60724C4C1}"/>
              </a:ext>
            </a:extLst>
          </p:cNvPr>
          <p:cNvSpPr/>
          <p:nvPr userDrawn="1"/>
        </p:nvSpPr>
        <p:spPr>
          <a:xfrm rot="5400000">
            <a:off x="7571574" y="3801050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ACC0F67-7594-4C5A-889E-8422377C537B}"/>
              </a:ext>
            </a:extLst>
          </p:cNvPr>
          <p:cNvSpPr/>
          <p:nvPr userDrawn="1"/>
        </p:nvSpPr>
        <p:spPr>
          <a:xfrm rot="5400000">
            <a:off x="7571574" y="4239333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C790AC96-1E5A-4029-8875-D4BF72CD22D8}"/>
              </a:ext>
            </a:extLst>
          </p:cNvPr>
          <p:cNvSpPr/>
          <p:nvPr userDrawn="1"/>
        </p:nvSpPr>
        <p:spPr>
          <a:xfrm rot="5400000">
            <a:off x="7571574" y="4672726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067C9BBD-5FC6-4F58-8B84-4DD8EDAB93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4163" y="2324100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텍스트 개체 틀 20">
            <a:extLst>
              <a:ext uri="{FF2B5EF4-FFF2-40B4-BE49-F238E27FC236}">
                <a16:creationId xmlns:a16="http://schemas.microsoft.com/office/drawing/2014/main" id="{CDE8080D-F99E-4C4E-9551-4BD63B5BB3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4163" y="2770859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텍스트 개체 틀 20">
            <a:extLst>
              <a:ext uri="{FF2B5EF4-FFF2-40B4-BE49-F238E27FC236}">
                <a16:creationId xmlns:a16="http://schemas.microsoft.com/office/drawing/2014/main" id="{CEFCAA52-818C-4A4D-971A-8625922DD6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4163" y="3209753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텍스트 개체 틀 20">
            <a:extLst>
              <a:ext uri="{FF2B5EF4-FFF2-40B4-BE49-F238E27FC236}">
                <a16:creationId xmlns:a16="http://schemas.microsoft.com/office/drawing/2014/main" id="{7262B809-27F5-4555-8BB3-618D4F0AE0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4163" y="3644895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텍스트 개체 틀 20">
            <a:extLst>
              <a:ext uri="{FF2B5EF4-FFF2-40B4-BE49-F238E27FC236}">
                <a16:creationId xmlns:a16="http://schemas.microsoft.com/office/drawing/2014/main" id="{E2635E8C-BA38-4AED-A005-58093B2616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4163" y="4080037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텍스트 개체 틀 20">
            <a:extLst>
              <a:ext uri="{FF2B5EF4-FFF2-40B4-BE49-F238E27FC236}">
                <a16:creationId xmlns:a16="http://schemas.microsoft.com/office/drawing/2014/main" id="{F937905B-356E-4F0F-B6A6-9FD1F4507A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04163" y="4518486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046C469E-2343-4E4B-A6A2-DC3B134D754A}"/>
              </a:ext>
            </a:extLst>
          </p:cNvPr>
          <p:cNvSpPr/>
          <p:nvPr userDrawn="1"/>
        </p:nvSpPr>
        <p:spPr>
          <a:xfrm rot="5400000">
            <a:off x="7571574" y="5103760"/>
            <a:ext cx="119641" cy="683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0">
            <a:extLst>
              <a:ext uri="{FF2B5EF4-FFF2-40B4-BE49-F238E27FC236}">
                <a16:creationId xmlns:a16="http://schemas.microsoft.com/office/drawing/2014/main" id="{9837A50E-41E8-45FB-A62C-AF34FA671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4163" y="4949520"/>
            <a:ext cx="3392487" cy="384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ko-KR" altLang="en-US" dirty="0"/>
              <a:t>부제목</a:t>
            </a:r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86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B72B50B-57D5-4C31-8107-1C13DA9B4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850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523DC32-2A85-4342-8583-141771BB55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29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17939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B72B50B-57D5-4C31-8107-1C13DA9B4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850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523DC32-2A85-4342-8583-141771BB55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29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6FFD4C-E4BE-413B-A958-EA37DA0AF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0449" y="1331259"/>
            <a:ext cx="4485771" cy="209774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B525774-B6C1-4D4E-BEB7-418328C12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785" y="1331260"/>
            <a:ext cx="4485767" cy="209774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EE8F87-8CA6-4A81-87C9-2C278AED30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0450" y="802308"/>
            <a:ext cx="2870200" cy="30839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게임이름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453F5D1-3876-4F31-B103-D1B2568B4F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5785" y="802308"/>
            <a:ext cx="2870200" cy="30839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게임이름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4EF51D3-25A0-4C44-806C-0A3C57813A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449" y="3853299"/>
            <a:ext cx="4485771" cy="245383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게임에 대한 간략한 설명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9470847E-29DC-4173-AAD2-E7C79ECF51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45786" y="3853301"/>
            <a:ext cx="4485766" cy="24538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게임에 대한 간략한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5C0036-F551-4B96-A638-91E0A8114C9C}"/>
              </a:ext>
            </a:extLst>
          </p:cNvPr>
          <p:cNvSpPr/>
          <p:nvPr userDrawn="1"/>
        </p:nvSpPr>
        <p:spPr>
          <a:xfrm rot="5400000">
            <a:off x="426782" y="1136591"/>
            <a:ext cx="5753102" cy="49277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A061A-C0F1-44B7-AE07-F9DA039402E2}"/>
              </a:ext>
            </a:extLst>
          </p:cNvPr>
          <p:cNvSpPr/>
          <p:nvPr userDrawn="1"/>
        </p:nvSpPr>
        <p:spPr>
          <a:xfrm rot="5400000">
            <a:off x="6012117" y="1136592"/>
            <a:ext cx="5753102" cy="49277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4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B72B50B-57D5-4C31-8107-1C13DA9B4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850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523DC32-2A85-4342-8583-141771BB55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29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AFAE72-4110-44F3-B01E-E93BB11595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1825" y="1060450"/>
            <a:ext cx="4735513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87F845-81C3-4D58-BC58-1EAABB1B67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825" y="3769467"/>
            <a:ext cx="4735513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표 개체 틀 4">
            <a:extLst>
              <a:ext uri="{FF2B5EF4-FFF2-40B4-BE49-F238E27FC236}">
                <a16:creationId xmlns:a16="http://schemas.microsoft.com/office/drawing/2014/main" id="{A02E1DD2-A683-457A-BCF0-6A30554CFCD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29305" y="1060450"/>
            <a:ext cx="5330870" cy="51435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B80D4C-5BF8-443A-B0E5-003E75DDD018}"/>
              </a:ext>
            </a:extLst>
          </p:cNvPr>
          <p:cNvSpPr/>
          <p:nvPr userDrawn="1"/>
        </p:nvSpPr>
        <p:spPr>
          <a:xfrm rot="5400000">
            <a:off x="123029" y="1136592"/>
            <a:ext cx="5753102" cy="49277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2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B72B50B-57D5-4C31-8107-1C13DA9B4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850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523DC32-2A85-4342-8583-141771BB55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29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AFAE72-4110-44F3-B01E-E93BB11595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1826" y="1060450"/>
            <a:ext cx="2317748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87F845-81C3-4D58-BC58-1EAABB1B67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825" y="3769467"/>
            <a:ext cx="4735513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표 개체 틀 4">
            <a:extLst>
              <a:ext uri="{FF2B5EF4-FFF2-40B4-BE49-F238E27FC236}">
                <a16:creationId xmlns:a16="http://schemas.microsoft.com/office/drawing/2014/main" id="{A02E1DD2-A683-457A-BCF0-6A30554CFCD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229305" y="1060450"/>
            <a:ext cx="5330870" cy="51435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E3870362-2B42-47FA-9E8A-96EB656B07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9588" y="1060450"/>
            <a:ext cx="2317749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12C7C5-B1D7-40DF-8D4F-8927B508A1B3}"/>
              </a:ext>
            </a:extLst>
          </p:cNvPr>
          <p:cNvSpPr/>
          <p:nvPr userDrawn="1"/>
        </p:nvSpPr>
        <p:spPr>
          <a:xfrm rot="5400000">
            <a:off x="123029" y="1136592"/>
            <a:ext cx="5753102" cy="49277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7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B72B50B-57D5-4C31-8107-1C13DA9B41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850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523DC32-2A85-4342-8583-141771BB55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29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AFAE72-4110-44F3-B01E-E93BB11595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0362" y="1060450"/>
            <a:ext cx="4735513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87F845-81C3-4D58-BC58-1EAABB1B67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0362" y="3769467"/>
            <a:ext cx="4735513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표 개체 틀 4">
            <a:extLst>
              <a:ext uri="{FF2B5EF4-FFF2-40B4-BE49-F238E27FC236}">
                <a16:creationId xmlns:a16="http://schemas.microsoft.com/office/drawing/2014/main" id="{A02E1DD2-A683-457A-BCF0-6A30554CFCD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467842" y="3769466"/>
            <a:ext cx="4735513" cy="243448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6E3E8D8A-A0DC-408F-82ED-FE62E744D5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7842" y="1060450"/>
            <a:ext cx="4735513" cy="2435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7EB0EA-EBE5-4664-907D-E0D2050E0810}"/>
              </a:ext>
            </a:extLst>
          </p:cNvPr>
          <p:cNvSpPr/>
          <p:nvPr userDrawn="1"/>
        </p:nvSpPr>
        <p:spPr>
          <a:xfrm rot="5400000">
            <a:off x="361566" y="1136592"/>
            <a:ext cx="5753102" cy="49277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12595A-14B1-4E16-AD8F-9B7EF439C2EC}"/>
              </a:ext>
            </a:extLst>
          </p:cNvPr>
          <p:cNvSpPr/>
          <p:nvPr userDrawn="1"/>
        </p:nvSpPr>
        <p:spPr>
          <a:xfrm rot="5400000">
            <a:off x="7374392" y="-278753"/>
            <a:ext cx="2922412" cy="49277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05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41B1F2BA-53C2-485A-9E54-AD3CD524AF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850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908BEC23-1339-4741-AF7D-91F1124243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0229" y="85725"/>
            <a:ext cx="2417763" cy="4619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6CB7146-3373-40E2-8390-AC159B5B2F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328" y="786135"/>
            <a:ext cx="3349625" cy="17859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193A4FA8-18E3-411C-9844-FD3E34F7B3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328" y="2777654"/>
            <a:ext cx="3349625" cy="17859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31047E2C-181A-409E-878A-32759C99F8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328" y="4764410"/>
            <a:ext cx="3349625" cy="17859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65450F63-9A69-4EC9-A9EA-0E4C233081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447" y="786135"/>
            <a:ext cx="3349625" cy="17859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63799A6B-5D50-49CF-A2EA-7E3B15CB74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8318" y="786135"/>
            <a:ext cx="3349625" cy="17859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표 개체 틀 11">
            <a:extLst>
              <a:ext uri="{FF2B5EF4-FFF2-40B4-BE49-F238E27FC236}">
                <a16:creationId xmlns:a16="http://schemas.microsoft.com/office/drawing/2014/main" id="{E53FDDC1-8365-4D9C-863E-CE28D3F657B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221880" y="2777654"/>
            <a:ext cx="6965233" cy="377237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1B2D86-5A41-4C2C-A033-39EE0B35A1AD}"/>
              </a:ext>
            </a:extLst>
          </p:cNvPr>
          <p:cNvSpPr/>
          <p:nvPr userDrawn="1"/>
        </p:nvSpPr>
        <p:spPr>
          <a:xfrm rot="5400000">
            <a:off x="-705510" y="1845779"/>
            <a:ext cx="5913965" cy="36702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1E2984-AE9C-4DA9-A580-C51222679DEE}"/>
              </a:ext>
            </a:extLst>
          </p:cNvPr>
          <p:cNvSpPr/>
          <p:nvPr userDrawn="1"/>
        </p:nvSpPr>
        <p:spPr>
          <a:xfrm rot="5400000">
            <a:off x="7094729" y="-1947674"/>
            <a:ext cx="1940276" cy="728342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6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20B3E2D-9A2F-4D9B-88A8-9E981CF1D5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02844" y="149447"/>
            <a:ext cx="914400" cy="2929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컷 번호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1E33943-70EE-48DE-8F7C-E1C3109C09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502" y="55861"/>
            <a:ext cx="1381125" cy="48013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latin typeface="+mj-ea"/>
                <a:ea typeface="+mj-ea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씬 번호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0F04EE-0EEA-47E6-BB80-84061843091B}"/>
              </a:ext>
            </a:extLst>
          </p:cNvPr>
          <p:cNvSpPr/>
          <p:nvPr userDrawn="1"/>
        </p:nvSpPr>
        <p:spPr>
          <a:xfrm>
            <a:off x="546651" y="726192"/>
            <a:ext cx="7238619" cy="40717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7A914B-704F-4AB6-B789-D50EA28A4E59}"/>
              </a:ext>
            </a:extLst>
          </p:cNvPr>
          <p:cNvSpPr/>
          <p:nvPr userDrawn="1"/>
        </p:nvSpPr>
        <p:spPr>
          <a:xfrm>
            <a:off x="8135331" y="726192"/>
            <a:ext cx="3510017" cy="40717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C7DE5-6A12-4066-AA90-789100C66CA8}"/>
              </a:ext>
            </a:extLst>
          </p:cNvPr>
          <p:cNvSpPr/>
          <p:nvPr userDrawn="1"/>
        </p:nvSpPr>
        <p:spPr>
          <a:xfrm>
            <a:off x="529864" y="4919555"/>
            <a:ext cx="11098696" cy="162685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2D94B79-BFE9-4C59-A76D-8272195C64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1000215-49E4-4B43-A3D8-D4BD17DA1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994BCAB-2BD5-4357-8D5D-3E8C801FF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6239DA7D-0D39-416D-A5B2-04800D1ABB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  <a:prstGeom prst="rect">
            <a:avLst/>
          </a:prstGeom>
        </p:spPr>
        <p:txBody>
          <a:bodyPr anchor="ctr"/>
          <a:lstStyle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u"/>
              <a:defRPr sz="10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1D6AD82-E3E2-4A9B-BF85-989E3916C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  <a:prstGeom prst="rect">
            <a:avLst/>
          </a:prstGeom>
        </p:spPr>
        <p:txBody>
          <a:bodyPr anchor="ctr"/>
          <a:lstStyle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u"/>
              <a:defRPr sz="10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AE654A-0B40-4A6A-A308-D91FE2190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5938" y="725488"/>
            <a:ext cx="3500437" cy="4953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컷 번호</a:t>
            </a:r>
          </a:p>
        </p:txBody>
      </p:sp>
    </p:spTree>
    <p:extLst>
      <p:ext uri="{BB962C8B-B14F-4D97-AF65-F5344CB8AC3E}">
        <p14:creationId xmlns:p14="http://schemas.microsoft.com/office/powerpoint/2010/main" val="89935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9A3E713-6EFD-4D11-AB44-39339879F423}"/>
              </a:ext>
            </a:extLst>
          </p:cNvPr>
          <p:cNvSpPr/>
          <p:nvPr userDrawn="1"/>
        </p:nvSpPr>
        <p:spPr>
          <a:xfrm>
            <a:off x="3166808" y="25543"/>
            <a:ext cx="3507457" cy="52322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자유형 1301">
            <a:extLst>
              <a:ext uri="{FF2B5EF4-FFF2-40B4-BE49-F238E27FC236}">
                <a16:creationId xmlns:a16="http://schemas.microsoft.com/office/drawing/2014/main" id="{161165C8-A95B-4584-B710-3046DB159C0B}"/>
              </a:ext>
            </a:extLst>
          </p:cNvPr>
          <p:cNvSpPr/>
          <p:nvPr userDrawn="1"/>
        </p:nvSpPr>
        <p:spPr>
          <a:xfrm>
            <a:off x="45005" y="0"/>
            <a:ext cx="5819773" cy="523220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" name="자유형 1301">
            <a:extLst>
              <a:ext uri="{FF2B5EF4-FFF2-40B4-BE49-F238E27FC236}">
                <a16:creationId xmlns:a16="http://schemas.microsoft.com/office/drawing/2014/main" id="{9811922D-C0A3-4F00-832A-EFF6CB5FA19A}"/>
              </a:ext>
            </a:extLst>
          </p:cNvPr>
          <p:cNvSpPr/>
          <p:nvPr userDrawn="1"/>
        </p:nvSpPr>
        <p:spPr>
          <a:xfrm>
            <a:off x="1" y="1"/>
            <a:ext cx="3067939" cy="632388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8" r:id="rId4"/>
    <p:sldLayoutId id="2147483657" r:id="rId5"/>
    <p:sldLayoutId id="2147483661" r:id="rId6"/>
    <p:sldLayoutId id="2147483660" r:id="rId7"/>
    <p:sldLayoutId id="2147483659" r:id="rId8"/>
    <p:sldLayoutId id="2147483652" r:id="rId9"/>
    <p:sldLayoutId id="2147483651" r:id="rId10"/>
    <p:sldLayoutId id="2147483653" r:id="rId11"/>
    <p:sldLayoutId id="2147483650" r:id="rId12"/>
    <p:sldLayoutId id="214748365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microsoft.com/office/2007/relationships/hdphoto" Target="../media/hdphoto10.wdp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7.wdp"/><Relationship Id="rId15" Type="http://schemas.openxmlformats.org/officeDocument/2006/relationships/image" Target="../media/image41.png"/><Relationship Id="rId10" Type="http://schemas.microsoft.com/office/2007/relationships/hdphoto" Target="../media/hdphoto9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microsoft.com/office/2007/relationships/hdphoto" Target="../media/hdphoto1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677183A-3D0D-482B-9C0C-A05EBE34B4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설명 종합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3F9947-E5E8-4290-A7D6-01DDB47B90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15267" y="85725"/>
            <a:ext cx="2747688" cy="461963"/>
          </a:xfrm>
        </p:spPr>
        <p:txBody>
          <a:bodyPr/>
          <a:lstStyle/>
          <a:p>
            <a:r>
              <a:rPr lang="ko-KR" altLang="en-US" dirty="0"/>
              <a:t>사용할 스토리텔링 방법</a:t>
            </a: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7E4B981F-DB4E-4AC1-9A2C-A0DF0C7A89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5566"/>
          <a:stretch>
            <a:fillRect/>
          </a:stretch>
        </p:blipFill>
        <p:spPr/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B2A1B633-1F29-4CBF-AD93-ACEEEA0883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r="5579"/>
          <a:stretch>
            <a:fillRect/>
          </a:stretch>
        </p:blipFill>
        <p:spPr/>
      </p:pic>
      <p:pic>
        <p:nvPicPr>
          <p:cNvPr id="21" name="그림 개체 틀 20" descr="전자기기이(가) 표시된 사진&#10;&#10;자동 생성된 설명">
            <a:extLst>
              <a:ext uri="{FF2B5EF4-FFF2-40B4-BE49-F238E27FC236}">
                <a16:creationId xmlns:a16="http://schemas.microsoft.com/office/drawing/2014/main" id="{A495FDBC-2C17-47A0-AFE8-E83AAB753F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r="5579"/>
          <a:stretch>
            <a:fillRect/>
          </a:stretch>
        </p:blipFill>
        <p:spPr/>
      </p:pic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EA432280-E87F-47A8-B48B-631D083A05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r="5579"/>
          <a:stretch>
            <a:fillRect/>
          </a:stretch>
        </p:blipFill>
        <p:spPr/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98D38373-AC02-4781-A4C1-69C5A26B3D38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590015134"/>
              </p:ext>
            </p:extLst>
          </p:nvPr>
        </p:nvGraphicFramePr>
        <p:xfrm>
          <a:off x="4221163" y="2778126"/>
          <a:ext cx="7560529" cy="364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74">
                  <a:extLst>
                    <a:ext uri="{9D8B030D-6E8A-4147-A177-3AD203B41FA5}">
                      <a16:colId xmlns:a16="http://schemas.microsoft.com/office/drawing/2014/main" val="2541855187"/>
                    </a:ext>
                  </a:extLst>
                </a:gridCol>
                <a:gridCol w="1946842">
                  <a:extLst>
                    <a:ext uri="{9D8B030D-6E8A-4147-A177-3AD203B41FA5}">
                      <a16:colId xmlns:a16="http://schemas.microsoft.com/office/drawing/2014/main" val="2975347646"/>
                    </a:ext>
                  </a:extLst>
                </a:gridCol>
                <a:gridCol w="1890336">
                  <a:extLst>
                    <a:ext uri="{9D8B030D-6E8A-4147-A177-3AD203B41FA5}">
                      <a16:colId xmlns:a16="http://schemas.microsoft.com/office/drawing/2014/main" val="3522354643"/>
                    </a:ext>
                  </a:extLst>
                </a:gridCol>
                <a:gridCol w="2579077">
                  <a:extLst>
                    <a:ext uri="{9D8B030D-6E8A-4147-A177-3AD203B41FA5}">
                      <a16:colId xmlns:a16="http://schemas.microsoft.com/office/drawing/2014/main" val="2856654907"/>
                    </a:ext>
                  </a:extLst>
                </a:gridCol>
              </a:tblGrid>
              <a:tr h="328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활용 요소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363755"/>
                  </a:ext>
                </a:extLst>
              </a:tr>
              <a:tr h="546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리소스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다운로드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튜토리얼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배경 스토리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컨셉 전달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리소스 다운로드 중에 짧은 만화를 등장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낭비되는 시간을 최소화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37666"/>
                  </a:ext>
                </a:extLst>
              </a:tr>
              <a:tr h="565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로딩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이벤트 </a:t>
                      </a:r>
                      <a:r>
                        <a:rPr lang="en-US" altLang="ko-KR" sz="1200" dirty="0"/>
                        <a:t>/ TIP </a:t>
                      </a:r>
                      <a:r>
                        <a:rPr lang="ko-KR" altLang="en-US" sz="1200" dirty="0"/>
                        <a:t>정보 전달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일러스트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몬스터 일러스트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지속적인 정보 노출로 유저 지원과 홍보에 활용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543807"/>
                  </a:ext>
                </a:extLst>
              </a:tr>
              <a:tr h="921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 와 대화 시도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스킬 버튼을 </a:t>
                      </a:r>
                      <a:r>
                        <a:rPr lang="en-US" altLang="ko-KR" sz="1200" dirty="0"/>
                        <a:t>NPC </a:t>
                      </a:r>
                      <a:r>
                        <a:rPr lang="ko-KR" altLang="en-US" sz="1200" dirty="0"/>
                        <a:t>근처의 경우 상호작용 버튼으로 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화면을 가리는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를 최소화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부가적인 스토리 정보를 유저가 플레이하면서 찾아가며 즐길 수 있도록 하기 위해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720590"/>
                  </a:ext>
                </a:extLst>
              </a:tr>
              <a:tr h="586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음향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 배경에 맞는 사운드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스토리에 맞춰 연주되는 </a:t>
                      </a:r>
                      <a:r>
                        <a:rPr lang="en-US" altLang="ko-KR" sz="1200" dirty="0"/>
                        <a:t>BGM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소리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음악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유저에게 현장감을 주기위해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게임의 몰입과 밀접한 관계를 보인다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1271"/>
                  </a:ext>
                </a:extLst>
              </a:tr>
              <a:tr h="586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배경 디자인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던전 진행 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스토리 진행</a:t>
                      </a:r>
                      <a:r>
                        <a:rPr lang="en-US" altLang="ko-KR" sz="1200" dirty="0"/>
                        <a:t> )</a:t>
                      </a:r>
                      <a:r>
                        <a:rPr lang="ko-KR" altLang="en-US" sz="1200" dirty="0"/>
                        <a:t>에 따라 달라지는 던전 디자인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맵 디자인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스토리와 컨셉에 영향을 가장 많이 받는 부분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비주얼 적인 </a:t>
                      </a:r>
                      <a:r>
                        <a:rPr lang="ko-KR" altLang="en-US" sz="1200" dirty="0" err="1"/>
                        <a:t>차별점</a:t>
                      </a:r>
                      <a:r>
                        <a:rPr lang="ko-KR" altLang="en-US" sz="1200" dirty="0"/>
                        <a:t> 부여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227946"/>
                  </a:ext>
                </a:extLst>
              </a:tr>
            </a:tbl>
          </a:graphicData>
        </a:graphic>
      </p:graphicFrame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AFC70C3D-9841-408D-91A4-1CE11E2C604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r="55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041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1F72D3-E098-4C59-864A-683FBA164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927E7-9809-491B-B24A-0B52DC1B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발단 </a:t>
            </a:r>
          </a:p>
        </p:txBody>
      </p:sp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38B9DA37-4741-4713-8380-A20A5A072D3F}"/>
              </a:ext>
            </a:extLst>
          </p:cNvPr>
          <p:cNvSpPr/>
          <p:nvPr/>
        </p:nvSpPr>
        <p:spPr>
          <a:xfrm>
            <a:off x="739588" y="1292142"/>
            <a:ext cx="1694330" cy="1694330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발단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배경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F16F9904-496E-4298-A5A0-90F1D1D5D65E}"/>
              </a:ext>
            </a:extLst>
          </p:cNvPr>
          <p:cNvSpPr/>
          <p:nvPr/>
        </p:nvSpPr>
        <p:spPr>
          <a:xfrm>
            <a:off x="739588" y="298647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전개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튜토리얼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1FBA13D0-6527-4BB2-8D7B-5D538010D624}"/>
              </a:ext>
            </a:extLst>
          </p:cNvPr>
          <p:cNvSpPr/>
          <p:nvPr/>
        </p:nvSpPr>
        <p:spPr>
          <a:xfrm>
            <a:off x="739588" y="468080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위기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진행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C6AF74B-8C82-48FF-A7A1-66B70303B08B}"/>
              </a:ext>
            </a:extLst>
          </p:cNvPr>
          <p:cNvSpPr/>
          <p:nvPr/>
        </p:nvSpPr>
        <p:spPr>
          <a:xfrm>
            <a:off x="3080854" y="1286458"/>
            <a:ext cx="8457188" cy="30599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해당 스토리</a:t>
            </a:r>
            <a:r>
              <a:rPr lang="en-US" altLang="ko-KR" sz="1400" dirty="0"/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인류 문명은 한 명의 천재 발명가 덕분에 놀라운 발전을 이룬다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하지만 삶의 질은 높아 졌지만 인간 내면의 문제는 해결하지 못했다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천재 발명가는 인간의 본질적 문제점을 해결할 수 있는 방법을 연구하다 폭발 사고로 사망한다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그가 사망한 이후 그의 </a:t>
            </a:r>
            <a:r>
              <a:rPr lang="en-US" altLang="ko-KR" sz="1400" dirty="0"/>
              <a:t>6</a:t>
            </a:r>
            <a:r>
              <a:rPr lang="ko-KR" altLang="en-US" sz="1400" dirty="0"/>
              <a:t>명의 자식에 의해 세상은 빠른 속도로 멸망의 길을 걸어 갔다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몇 년 후 발전된 아버지의 연구자료를 찾기 위해 사라진 자식 </a:t>
            </a:r>
            <a:r>
              <a:rPr lang="en-US" altLang="ko-KR" sz="1400" dirty="0"/>
              <a:t>1</a:t>
            </a:r>
            <a:r>
              <a:rPr lang="ko-KR" altLang="en-US" sz="1400" dirty="0"/>
              <a:t>명을 찾기 시작하고 </a:t>
            </a:r>
            <a:br>
              <a:rPr lang="en-US" altLang="ko-KR" sz="1400" dirty="0"/>
            </a:br>
            <a:r>
              <a:rPr lang="ko-KR" altLang="en-US" sz="1400" dirty="0"/>
              <a:t>행복했던 주인공의 삶이 한 순간에 바뀌게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526DBD-84EA-480B-AB85-33A161ABFC5A}"/>
              </a:ext>
            </a:extLst>
          </p:cNvPr>
          <p:cNvSpPr/>
          <p:nvPr/>
        </p:nvSpPr>
        <p:spPr>
          <a:xfrm>
            <a:off x="3068097" y="4680801"/>
            <a:ext cx="8457188" cy="169433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전달 내용</a:t>
            </a:r>
            <a:r>
              <a:rPr lang="en-US" altLang="ko-KR" sz="1400" dirty="0"/>
              <a:t> 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게임의 배경 스토리를 간략하게 알려 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게임의 주요 컨텐츠 소개 </a:t>
            </a:r>
            <a:r>
              <a:rPr lang="en-US" altLang="ko-KR" sz="1400" dirty="0"/>
              <a:t>( 6</a:t>
            </a:r>
            <a:r>
              <a:rPr lang="ko-KR" altLang="en-US" sz="1400" dirty="0"/>
              <a:t>명의 보스 몬스터를 처치</a:t>
            </a:r>
            <a:r>
              <a:rPr lang="en-US" altLang="ko-KR" sz="1400" dirty="0"/>
              <a:t>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튜토리얼의 스토리를 짐작할 수 있다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82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1F72D3-E098-4C59-864A-683FBA164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927E7-9809-491B-B24A-0B52DC1B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전개 </a:t>
            </a:r>
          </a:p>
        </p:txBody>
      </p:sp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38B9DA37-4741-4713-8380-A20A5A072D3F}"/>
              </a:ext>
            </a:extLst>
          </p:cNvPr>
          <p:cNvSpPr/>
          <p:nvPr/>
        </p:nvSpPr>
        <p:spPr>
          <a:xfrm>
            <a:off x="739588" y="129214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발단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배경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F16F9904-496E-4298-A5A0-90F1D1D5D65E}"/>
              </a:ext>
            </a:extLst>
          </p:cNvPr>
          <p:cNvSpPr/>
          <p:nvPr/>
        </p:nvSpPr>
        <p:spPr>
          <a:xfrm>
            <a:off x="739588" y="2986472"/>
            <a:ext cx="1694330" cy="1694330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전개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튜토리얼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1FBA13D0-6527-4BB2-8D7B-5D538010D624}"/>
              </a:ext>
            </a:extLst>
          </p:cNvPr>
          <p:cNvSpPr/>
          <p:nvPr/>
        </p:nvSpPr>
        <p:spPr>
          <a:xfrm>
            <a:off x="739588" y="468080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위기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진행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C6AF74B-8C82-48FF-A7A1-66B70303B08B}"/>
              </a:ext>
            </a:extLst>
          </p:cNvPr>
          <p:cNvSpPr/>
          <p:nvPr/>
        </p:nvSpPr>
        <p:spPr>
          <a:xfrm>
            <a:off x="3080854" y="1286458"/>
            <a:ext cx="8457188" cy="30599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해당 스토리</a:t>
            </a:r>
            <a:r>
              <a:rPr lang="en-US" altLang="ko-KR" sz="1400" dirty="0"/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학교를 마치고 집으로 돌아온 주인공은 할아버지를 찾는다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할아버지 대신 로봇들이 나타나고 로봇은 주인공을 분석하고는 공격하려 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주인공이 심하게 다쳐 도망칠 수 없게 되자 한 소녀가 나타나서 주인공을 구하게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멋지게 로봇을 처치한 소녀는 주인공을 치료하기 위해 자신의 기지로 데리고 간다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주인공은 자신의 비밀을 알게 되고 소녀와 함께 할아버지를 찾기 위한 모험을 시작한다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846EB0-27F0-49D0-93CF-B29599FC363F}"/>
              </a:ext>
            </a:extLst>
          </p:cNvPr>
          <p:cNvSpPr/>
          <p:nvPr/>
        </p:nvSpPr>
        <p:spPr>
          <a:xfrm>
            <a:off x="3068097" y="4680801"/>
            <a:ext cx="8457188" cy="169433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전달 내용</a:t>
            </a:r>
            <a:r>
              <a:rPr lang="en-US" altLang="ko-KR" sz="1400" dirty="0"/>
              <a:t> 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튜토리얼을 통해 유저가 게임에 익숙해지는 시간을 가짐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2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1F72D3-E098-4C59-864A-683FBA164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927E7-9809-491B-B24A-0B52DC1B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위기</a:t>
            </a:r>
          </a:p>
        </p:txBody>
      </p:sp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38B9DA37-4741-4713-8380-A20A5A072D3F}"/>
              </a:ext>
            </a:extLst>
          </p:cNvPr>
          <p:cNvSpPr/>
          <p:nvPr/>
        </p:nvSpPr>
        <p:spPr>
          <a:xfrm>
            <a:off x="739588" y="129214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발단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배경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F16F9904-496E-4298-A5A0-90F1D1D5D65E}"/>
              </a:ext>
            </a:extLst>
          </p:cNvPr>
          <p:cNvSpPr/>
          <p:nvPr/>
        </p:nvSpPr>
        <p:spPr>
          <a:xfrm>
            <a:off x="739588" y="298647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전개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튜토리얼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1FBA13D0-6527-4BB2-8D7B-5D538010D624}"/>
              </a:ext>
            </a:extLst>
          </p:cNvPr>
          <p:cNvSpPr/>
          <p:nvPr/>
        </p:nvSpPr>
        <p:spPr>
          <a:xfrm>
            <a:off x="739588" y="4680802"/>
            <a:ext cx="1694330" cy="1694330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위기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게임 진행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C6AF74B-8C82-48FF-A7A1-66B70303B08B}"/>
              </a:ext>
            </a:extLst>
          </p:cNvPr>
          <p:cNvSpPr/>
          <p:nvPr/>
        </p:nvSpPr>
        <p:spPr>
          <a:xfrm>
            <a:off x="3080854" y="1286458"/>
            <a:ext cx="8457188" cy="30599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해당 스토리</a:t>
            </a:r>
            <a:r>
              <a:rPr lang="en-US" altLang="ko-KR" sz="1400" dirty="0"/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소녀와 함께 할아버지를 찾기 위해 수 많은 로봇들과 싸우고 미션을 수행하게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그러다 과거 천재 발명가의 자식 중 한 명과 만나게 되어 싸우게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이전에는 만나 본 적 없던 강력한 상대를 만나게 되었고 주인공은 코어를 옮기는 것을 통해 간신히 위기에서 빠져 나오게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하지만 아쉽게도 소녀는 구하지 못 했고 그녀의 복수를 하기 위해 다시 그자를 찾아 가게 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6D4482-FFEA-4999-AA28-DF93574A80D5}"/>
              </a:ext>
            </a:extLst>
          </p:cNvPr>
          <p:cNvSpPr/>
          <p:nvPr/>
        </p:nvSpPr>
        <p:spPr>
          <a:xfrm>
            <a:off x="3068097" y="4680801"/>
            <a:ext cx="8457188" cy="169433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전달 내용</a:t>
            </a:r>
            <a:r>
              <a:rPr lang="en-US" altLang="ko-KR" sz="1400" dirty="0"/>
              <a:t> 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게임을 플레이하며 알아가는 스토리이다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처음 보스를 만났을 때 위 스토리를 통해 다시 보스에 도전하는 주인공의 행동에 당위성을 갖는다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7727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C9AE4-A46C-4E1C-95BE-2D0A5DAE22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23F88AC-5455-449E-9B3D-B42DEC5DF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dirty="0"/>
              <a:t>게임의 세계관</a:t>
            </a:r>
            <a:r>
              <a:rPr lang="en-US" altLang="ko-KR" dirty="0"/>
              <a:t>, </a:t>
            </a:r>
            <a:r>
              <a:rPr lang="ko-KR" altLang="en-US" dirty="0"/>
              <a:t>배경 스토리 연출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마지막에 주인공과 주인공의 할아버지와 이별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002DCE6-727A-43F2-8F92-CC14181917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옛날 필름 영화 같은 느낌의 연출로 배경을 설명한 일러스트를 연출한다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따로 일러스트 작업을 해야함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유저가 직접 화면을 우측에서 좌측으로 넘기는 방식으로 스토리를 감상할 수 있다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우측 아래에 </a:t>
            </a:r>
            <a:r>
              <a:rPr lang="en-US" altLang="ko-KR" dirty="0"/>
              <a:t>skip</a:t>
            </a:r>
            <a:r>
              <a:rPr lang="ko-KR" altLang="en-US" dirty="0"/>
              <a:t>은 배경 스토리에 대한 스킬을 도와주는 것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C3DC05C-8867-4C95-BCEA-8E54BA7503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웅장하고 서사를 연출하듯 한 배경음악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1~5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CAF54C-722E-49C3-9F0C-59F13E01ED0C}"/>
              </a:ext>
            </a:extLst>
          </p:cNvPr>
          <p:cNvSpPr/>
          <p:nvPr/>
        </p:nvSpPr>
        <p:spPr>
          <a:xfrm>
            <a:off x="555719" y="2100301"/>
            <a:ext cx="7208650" cy="12548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04A936-72F5-4324-9CAF-7FDD78F31A84}"/>
              </a:ext>
            </a:extLst>
          </p:cNvPr>
          <p:cNvSpPr/>
          <p:nvPr/>
        </p:nvSpPr>
        <p:spPr>
          <a:xfrm>
            <a:off x="542385" y="2875114"/>
            <a:ext cx="7221890" cy="4801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b="0" dirty="0">
              <a:ea typeface="돋움" pitchFamily="50" charset="-127"/>
            </a:endParaRPr>
          </a:p>
        </p:txBody>
      </p:sp>
      <p:pic>
        <p:nvPicPr>
          <p:cNvPr id="23" name="Picture 9" descr="증기 기관 실루엣에 대한 이미지 검색결과">
            <a:extLst>
              <a:ext uri="{FF2B5EF4-FFF2-40B4-BE49-F238E27FC236}">
                <a16:creationId xmlns:a16="http://schemas.microsoft.com/office/drawing/2014/main" id="{AE732581-98B1-42BF-90E1-8A72BBD85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970328" y="2449843"/>
            <a:ext cx="912691" cy="60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실루엣에 대한 이미지 검색결과">
            <a:extLst>
              <a:ext uri="{FF2B5EF4-FFF2-40B4-BE49-F238E27FC236}">
                <a16:creationId xmlns:a16="http://schemas.microsoft.com/office/drawing/2014/main" id="{335CF979-0D68-4001-8A6D-855E9FD99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1071" l="40678" r="56901">
                        <a14:foregroundMark x1="49395" y1="6071" x2="49395" y2="6071"/>
                        <a14:foregroundMark x1="50363" y1="2500" x2="50363" y2="2500"/>
                        <a14:foregroundMark x1="56901" y1="30714" x2="56901" y2="30714"/>
                        <a14:foregroundMark x1="53995" y1="82500" x2="53753" y2="83929"/>
                        <a14:foregroundMark x1="53753" y1="87143" x2="53753" y2="87143"/>
                        <a14:foregroundMark x1="53753" y1="90000" x2="53753" y2="90000"/>
                        <a14:foregroundMark x1="43826" y1="91071" x2="43826" y2="9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97" r="41394" b="7050"/>
          <a:stretch/>
        </p:blipFill>
        <p:spPr bwMode="auto">
          <a:xfrm flipH="1">
            <a:off x="3109619" y="2412293"/>
            <a:ext cx="208093" cy="6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B68AAC-8109-4640-9952-F51A1AFEEB5E}"/>
              </a:ext>
            </a:extLst>
          </p:cNvPr>
          <p:cNvSpPr/>
          <p:nvPr/>
        </p:nvSpPr>
        <p:spPr>
          <a:xfrm>
            <a:off x="555625" y="2100159"/>
            <a:ext cx="1742098" cy="12548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3FC1E3-3B36-4A13-9307-E5BB6EE7809A}"/>
              </a:ext>
            </a:extLst>
          </p:cNvPr>
          <p:cNvSpPr/>
          <p:nvPr/>
        </p:nvSpPr>
        <p:spPr>
          <a:xfrm>
            <a:off x="2310963" y="2100159"/>
            <a:ext cx="1742098" cy="12548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323BE7-9D92-499F-9EB0-002609DDEC07}"/>
              </a:ext>
            </a:extLst>
          </p:cNvPr>
          <p:cNvSpPr/>
          <p:nvPr/>
        </p:nvSpPr>
        <p:spPr>
          <a:xfrm>
            <a:off x="4052348" y="2100159"/>
            <a:ext cx="1742098" cy="12548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338F65-ECF8-4181-97DD-1830108B9B50}"/>
              </a:ext>
            </a:extLst>
          </p:cNvPr>
          <p:cNvSpPr/>
          <p:nvPr/>
        </p:nvSpPr>
        <p:spPr>
          <a:xfrm>
            <a:off x="5793733" y="2100159"/>
            <a:ext cx="1742098" cy="12548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6BCDA6-63E3-4247-A7D8-EE22EEDD3C76}"/>
              </a:ext>
            </a:extLst>
          </p:cNvPr>
          <p:cNvGrpSpPr/>
          <p:nvPr/>
        </p:nvGrpSpPr>
        <p:grpSpPr>
          <a:xfrm>
            <a:off x="4209229" y="2468746"/>
            <a:ext cx="1490076" cy="576085"/>
            <a:chOff x="1684474" y="1032690"/>
            <a:chExt cx="5042368" cy="1949451"/>
          </a:xfrm>
        </p:grpSpPr>
        <p:pic>
          <p:nvPicPr>
            <p:cNvPr id="29" name="Picture 11" descr="실루엣에 대한 이미지 검색결과">
              <a:extLst>
                <a:ext uri="{FF2B5EF4-FFF2-40B4-BE49-F238E27FC236}">
                  <a16:creationId xmlns:a16="http://schemas.microsoft.com/office/drawing/2014/main" id="{1BC0E7F3-3E92-475D-83A9-EEAB8E993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286" b="83571" l="25858" r="93668">
                          <a14:foregroundMark x1="68602" y1="33214" x2="68602" y2="33214"/>
                          <a14:foregroundMark x1="47230" y1="31786" x2="47230" y2="31786"/>
                          <a14:foregroundMark x1="30871" y1="35357" x2="30871" y2="35357"/>
                          <a14:foregroundMark x1="28760" y1="27500" x2="28760" y2="27500"/>
                          <a14:foregroundMark x1="46438" y1="9643" x2="46438" y2="9643"/>
                          <a14:foregroundMark x1="25858" y1="29643" x2="25858" y2="29643"/>
                          <a14:foregroundMark x1="34037" y1="82857" x2="34037" y2="82857"/>
                          <a14:foregroundMark x1="56464" y1="83214" x2="56464" y2="83214"/>
                          <a14:foregroundMark x1="45910" y1="82857" x2="45910" y2="82857"/>
                          <a14:foregroundMark x1="86544" y1="27500" x2="86544" y2="27500"/>
                          <a14:foregroundMark x1="94195" y1="35357" x2="94195" y2="35357"/>
                          <a14:foregroundMark x1="84960" y1="9286" x2="84960" y2="9286"/>
                          <a14:foregroundMark x1="90765" y1="83571" x2="90765" y2="8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7" t="2699" b="10038"/>
            <a:stretch/>
          </p:blipFill>
          <p:spPr bwMode="auto">
            <a:xfrm>
              <a:off x="1684474" y="1127238"/>
              <a:ext cx="2160558" cy="1836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5" descr="실루엣에 대한 이미지 검색결과">
              <a:extLst>
                <a:ext uri="{FF2B5EF4-FFF2-40B4-BE49-F238E27FC236}">
                  <a16:creationId xmlns:a16="http://schemas.microsoft.com/office/drawing/2014/main" id="{354F6D2D-46C7-4A54-8EA3-091346438E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622" b="90811" l="2930" r="37363">
                          <a14:foregroundMark x1="31502" y1="29189" x2="31502" y2="29189"/>
                          <a14:foregroundMark x1="30403" y1="85405" x2="30403" y2="85405"/>
                          <a14:foregroundMark x1="28938" y1="90811" x2="28938" y2="90811"/>
                          <a14:foregroundMark x1="37363" y1="41622" x2="37363" y2="41622"/>
                          <a14:foregroundMark x1="32234" y1="8108" x2="32234" y2="8108"/>
                          <a14:foregroundMark x1="9524" y1="5946" x2="9524" y2="5946"/>
                          <a14:foregroundMark x1="10256" y1="1622" x2="10256" y2="1622"/>
                          <a14:foregroundMark x1="2930" y1="35135" x2="2930" y2="35135"/>
                          <a14:foregroundMark x1="6593" y1="90270" x2="6593" y2="90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063" b="7036"/>
            <a:stretch/>
          </p:blipFill>
          <p:spPr bwMode="auto">
            <a:xfrm>
              <a:off x="4896510" y="1300609"/>
              <a:ext cx="1064482" cy="163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5" descr="실루엣에 대한 이미지 검색결과">
              <a:extLst>
                <a:ext uri="{FF2B5EF4-FFF2-40B4-BE49-F238E27FC236}">
                  <a16:creationId xmlns:a16="http://schemas.microsoft.com/office/drawing/2014/main" id="{BCBC210F-29EA-4F64-A77D-1E1804619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568" b="90811" l="59341" r="80220">
                          <a14:foregroundMark x1="71429" y1="7568" x2="71429" y2="7568"/>
                          <a14:foregroundMark x1="80220" y1="28108" x2="80220" y2="28108"/>
                          <a14:foregroundMark x1="63004" y1="83784" x2="63004" y2="83784"/>
                          <a14:foregroundMark x1="62271" y1="90270" x2="62271" y2="90270"/>
                          <a14:foregroundMark x1="79487" y1="90811" x2="79487" y2="90811"/>
                          <a14:foregroundMark x1="59341" y1="32432" x2="59341" y2="324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6" r="17506" b="5857"/>
            <a:stretch/>
          </p:blipFill>
          <p:spPr bwMode="auto">
            <a:xfrm>
              <a:off x="6010960" y="1032690"/>
              <a:ext cx="715882" cy="1949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3A8F55-9EDB-460D-917F-BEF3B18DB910}"/>
              </a:ext>
            </a:extLst>
          </p:cNvPr>
          <p:cNvGrpSpPr/>
          <p:nvPr/>
        </p:nvGrpSpPr>
        <p:grpSpPr>
          <a:xfrm>
            <a:off x="5899925" y="2404840"/>
            <a:ext cx="1579487" cy="667979"/>
            <a:chOff x="1707686" y="1127336"/>
            <a:chExt cx="4994376" cy="2112167"/>
          </a:xfrm>
        </p:grpSpPr>
        <p:pic>
          <p:nvPicPr>
            <p:cNvPr id="32" name="Picture 9" descr="증기 기관 실루엣에 대한 이미지 검색결과">
              <a:extLst>
                <a:ext uri="{FF2B5EF4-FFF2-40B4-BE49-F238E27FC236}">
                  <a16:creationId xmlns:a16="http://schemas.microsoft.com/office/drawing/2014/main" id="{2CA51AB5-6490-4400-9B72-1EBBE10761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813" b="88021" l="7985" r="96578">
                          <a14:foregroundMark x1="24335" y1="45313" x2="24335" y2="45313"/>
                          <a14:foregroundMark x1="20913" y1="35417" x2="20913" y2="35417"/>
                          <a14:foregroundMark x1="30038" y1="26042" x2="30038" y2="26042"/>
                          <a14:foregroundMark x1="30038" y1="28125" x2="30038" y2="28125"/>
                          <a14:foregroundMark x1="30038" y1="30208" x2="30038" y2="30208"/>
                          <a14:foregroundMark x1="30038" y1="30729" x2="30038" y2="31250"/>
                          <a14:foregroundMark x1="14829" y1="33333" x2="14829" y2="33333"/>
                          <a14:foregroundMark x1="12928" y1="34896" x2="12928" y2="34896"/>
                          <a14:foregroundMark x1="11407" y1="37500" x2="11407" y2="37500"/>
                          <a14:foregroundMark x1="11407" y1="48958" x2="11407" y2="48958"/>
                          <a14:foregroundMark x1="10646" y1="52083" x2="10646" y2="52083"/>
                          <a14:foregroundMark x1="10646" y1="57813" x2="10646" y2="57813"/>
                          <a14:foregroundMark x1="9506" y1="46875" x2="9506" y2="46875"/>
                          <a14:foregroundMark x1="9886" y1="49479" x2="9886" y2="49479"/>
                          <a14:foregroundMark x1="9886" y1="51042" x2="9886" y2="51042"/>
                          <a14:foregroundMark x1="9506" y1="50000" x2="9506" y2="50000"/>
                          <a14:foregroundMark x1="9886" y1="51563" x2="9886" y2="51563"/>
                          <a14:foregroundMark x1="9886" y1="52604" x2="9886" y2="53125"/>
                          <a14:foregroundMark x1="9886" y1="53646" x2="9886" y2="53646"/>
                          <a14:foregroundMark x1="9886" y1="54167" x2="9886" y2="54167"/>
                          <a14:foregroundMark x1="9886" y1="54688" x2="9886" y2="54688"/>
                          <a14:foregroundMark x1="9886" y1="55208" x2="9886" y2="55208"/>
                          <a14:foregroundMark x1="9886" y1="55729" x2="9886" y2="55729"/>
                          <a14:foregroundMark x1="10266" y1="56771" x2="10266" y2="56771"/>
                          <a14:foregroundMark x1="10266" y1="57292" x2="10266" y2="57292"/>
                          <a14:foregroundMark x1="10266" y1="57813" x2="10266" y2="57813"/>
                          <a14:foregroundMark x1="10646" y1="58333" x2="10646" y2="58333"/>
                          <a14:foregroundMark x1="10646" y1="58854" x2="10646" y2="58854"/>
                          <a14:foregroundMark x1="11027" y1="59375" x2="11027" y2="59375"/>
                          <a14:foregroundMark x1="11407" y1="59896" x2="11407" y2="59896"/>
                          <a14:foregroundMark x1="11407" y1="60417" x2="11787" y2="60938"/>
                          <a14:foregroundMark x1="11787" y1="61458" x2="11787" y2="61458"/>
                          <a14:foregroundMark x1="12167" y1="61979" x2="12167" y2="61979"/>
                          <a14:foregroundMark x1="12548" y1="61979" x2="12928" y2="61979"/>
                          <a14:foregroundMark x1="13688" y1="61979" x2="13688" y2="61979"/>
                          <a14:foregroundMark x1="14449" y1="62500" x2="14449" y2="62500"/>
                          <a14:foregroundMark x1="14829" y1="63542" x2="14829" y2="64063"/>
                          <a14:foregroundMark x1="14829" y1="64583" x2="14829" y2="64583"/>
                          <a14:foregroundMark x1="14829" y1="65104" x2="14829" y2="65625"/>
                          <a14:foregroundMark x1="14829" y1="66146" x2="14829" y2="66146"/>
                          <a14:foregroundMark x1="14449" y1="66667" x2="14068" y2="67188"/>
                          <a14:foregroundMark x1="13688" y1="67188" x2="13308" y2="67188"/>
                          <a14:foregroundMark x1="13308" y1="67188" x2="13308" y2="67188"/>
                          <a14:foregroundMark x1="12548" y1="67188" x2="12167" y2="67188"/>
                          <a14:foregroundMark x1="11407" y1="67188" x2="11027" y2="67188"/>
                          <a14:foregroundMark x1="10646" y1="67188" x2="10266" y2="67188"/>
                          <a14:foregroundMark x1="9886" y1="67188" x2="9125" y2="66667"/>
                          <a14:foregroundMark x1="8745" y1="66146" x2="8365" y2="66146"/>
                          <a14:foregroundMark x1="8365" y1="65625" x2="8365" y2="65625"/>
                          <a14:foregroundMark x1="7985" y1="65104" x2="7985" y2="65104"/>
                          <a14:foregroundMark x1="7985" y1="65104" x2="7985" y2="65104"/>
                          <a14:foregroundMark x1="9125" y1="64583" x2="9125" y2="64583"/>
                          <a14:foregroundMark x1="10646" y1="65104" x2="11407" y2="66146"/>
                          <a14:foregroundMark x1="12167" y1="66667" x2="12548" y2="68229"/>
                          <a14:foregroundMark x1="13688" y1="68750" x2="14829" y2="69271"/>
                          <a14:foregroundMark x1="15589" y1="69271" x2="16350" y2="69792"/>
                          <a14:foregroundMark x1="16730" y1="70313" x2="16730" y2="70313"/>
                          <a14:foregroundMark x1="17110" y1="70313" x2="18251" y2="70833"/>
                          <a14:foregroundMark x1="18251" y1="70833" x2="19772" y2="71354"/>
                          <a14:foregroundMark x1="20152" y1="71354" x2="20152" y2="71354"/>
                          <a14:foregroundMark x1="20152" y1="71875" x2="20152" y2="71875"/>
                          <a14:foregroundMark x1="23574" y1="72396" x2="24335" y2="72917"/>
                          <a14:foregroundMark x1="24715" y1="72917" x2="25475" y2="73438"/>
                          <a14:foregroundMark x1="26236" y1="73438" x2="26996" y2="73958"/>
                          <a14:foregroundMark x1="27376" y1="74479" x2="27757" y2="74479"/>
                          <a14:foregroundMark x1="29278" y1="75521" x2="30418" y2="76042"/>
                          <a14:foregroundMark x1="30798" y1="76042" x2="31559" y2="76563"/>
                          <a14:foregroundMark x1="20532" y1="71875" x2="58935" y2="87500"/>
                          <a14:foregroundMark x1="58935" y1="87500" x2="69202" y2="87500"/>
                          <a14:foregroundMark x1="69202" y1="87500" x2="79087" y2="85938"/>
                          <a14:foregroundMark x1="79087" y1="85938" x2="84791" y2="76042"/>
                          <a14:foregroundMark x1="84791" y1="76042" x2="77947" y2="66146"/>
                          <a14:foregroundMark x1="77947" y1="66146" x2="72243" y2="27083"/>
                          <a14:foregroundMark x1="72243" y1="27083" x2="66920" y2="16146"/>
                          <a14:foregroundMark x1="66920" y1="16146" x2="58935" y2="8854"/>
                          <a14:foregroundMark x1="58935" y1="8854" x2="55133" y2="20833"/>
                          <a14:foregroundMark x1="55133" y1="20833" x2="45627" y2="19792"/>
                          <a14:foregroundMark x1="45627" y1="19792" x2="38403" y2="29167"/>
                          <a14:foregroundMark x1="38403" y1="29167" x2="32700" y2="29167"/>
                          <a14:foregroundMark x1="47148" y1="83333" x2="66160" y2="88542"/>
                          <a14:foregroundMark x1="66160" y1="88542" x2="76046" y2="88542"/>
                          <a14:foregroundMark x1="76046" y1="88542" x2="95817" y2="88542"/>
                          <a14:foregroundMark x1="95817" y1="88542" x2="86312" y2="85417"/>
                          <a14:foregroundMark x1="86312" y1="85417" x2="85171" y2="77604"/>
                          <a14:foregroundMark x1="77947" y1="65104" x2="85551" y2="72917"/>
                          <a14:foregroundMark x1="85551" y1="72917" x2="88213" y2="85417"/>
                          <a14:foregroundMark x1="88213" y1="85417" x2="96578" y2="88021"/>
                          <a14:foregroundMark x1="84791" y1="71875" x2="80989" y2="66667"/>
                          <a14:foregroundMark x1="85932" y1="71354" x2="83270" y2="68229"/>
                          <a14:foregroundMark x1="77186" y1="52604" x2="76046" y2="44271"/>
                          <a14:foregroundMark x1="76426" y1="45313" x2="76046" y2="43750"/>
                          <a14:foregroundMark x1="74905" y1="41146" x2="73004" y2="27604"/>
                          <a14:foregroundMark x1="73004" y1="27604" x2="71863" y2="25521"/>
                          <a14:foregroundMark x1="88973" y1="85938" x2="95817" y2="869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" t="6829" r="3607" b="11734"/>
            <a:stretch/>
          </p:blipFill>
          <p:spPr bwMode="auto">
            <a:xfrm>
              <a:off x="2685565" y="1127336"/>
              <a:ext cx="2948458" cy="194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08B20E0-246F-4F5F-8E3D-4A0AF13C03CA}"/>
                </a:ext>
              </a:extLst>
            </p:cNvPr>
            <p:cNvGrpSpPr/>
            <p:nvPr/>
          </p:nvGrpSpPr>
          <p:grpSpPr>
            <a:xfrm>
              <a:off x="2239078" y="1584849"/>
              <a:ext cx="3299272" cy="1348368"/>
              <a:chOff x="2051720" y="1978909"/>
              <a:chExt cx="3299272" cy="1348368"/>
            </a:xfrm>
          </p:grpSpPr>
          <p:pic>
            <p:nvPicPr>
              <p:cNvPr id="34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1699DFE6-B641-4F6B-9BE5-B2C4A2E55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078719CB-205A-41C3-8CAD-EA8CE83DA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E4DEF689-4E2B-4073-A3BA-97F7BAAAC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167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D0DB4C35-E4ED-492C-97E8-1E347E4A0A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B090EE1B-DFF7-443A-A1BD-A13924B1A3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784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2D204B1A-62C5-4B62-A62C-8DEE8527EC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928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3A1095C-21D3-43A6-AE55-D82622D6D0D2}"/>
                </a:ext>
              </a:extLst>
            </p:cNvPr>
            <p:cNvGrpSpPr/>
            <p:nvPr/>
          </p:nvGrpSpPr>
          <p:grpSpPr>
            <a:xfrm>
              <a:off x="1974709" y="1776143"/>
              <a:ext cx="3299272" cy="1348368"/>
              <a:chOff x="2051720" y="1978909"/>
              <a:chExt cx="3299272" cy="1348368"/>
            </a:xfrm>
          </p:grpSpPr>
          <p:pic>
            <p:nvPicPr>
              <p:cNvPr id="41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FDD6C0E4-3748-4C77-A352-94B4A5023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2B24B785-F954-404B-A41A-58C74F5631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1B841507-71EB-4489-9E43-1D6D72D53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167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1B1D9D0E-423D-474B-B592-630AE5134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E0323EAB-0BF1-43AD-8DE6-B4F0436C5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784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305B5844-2F35-4B30-8021-8A13739626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928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05D0FA0-1F16-40F0-885B-B21CDD0D1CD3}"/>
                </a:ext>
              </a:extLst>
            </p:cNvPr>
            <p:cNvGrpSpPr/>
            <p:nvPr/>
          </p:nvGrpSpPr>
          <p:grpSpPr>
            <a:xfrm>
              <a:off x="1707686" y="1891135"/>
              <a:ext cx="3299272" cy="1348368"/>
              <a:chOff x="2051720" y="1978909"/>
              <a:chExt cx="3299272" cy="1348368"/>
            </a:xfrm>
          </p:grpSpPr>
          <p:pic>
            <p:nvPicPr>
              <p:cNvPr id="48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B405D036-F4E6-4B54-AC4E-374B132FC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5DF3C017-9DB0-4A55-B9CE-455CA3830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EE3D8BCE-ED6D-4422-9ED0-E644713E9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167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B9319B61-0471-4168-8597-479C92D31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BF56C926-E3EC-448E-9956-F2516E7BF1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784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F3E91BA9-9626-4828-B3B3-F880C0E7D3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928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78FCEC-8201-469C-9D9D-094B3D98CB85}"/>
                </a:ext>
              </a:extLst>
            </p:cNvPr>
            <p:cNvGrpSpPr/>
            <p:nvPr/>
          </p:nvGrpSpPr>
          <p:grpSpPr>
            <a:xfrm>
              <a:off x="2784930" y="1585643"/>
              <a:ext cx="3299272" cy="1348368"/>
              <a:chOff x="2051720" y="1978909"/>
              <a:chExt cx="3299272" cy="1348368"/>
            </a:xfrm>
          </p:grpSpPr>
          <p:pic>
            <p:nvPicPr>
              <p:cNvPr id="55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28826C17-67EF-4AE6-BB76-C8FAEF2E58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5FE07ACB-8BAC-4430-91AB-F667EE79F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1590BA23-41E7-4ECA-B99F-2EEDBC28F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167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57359F16-2841-4ADC-81ED-D7B2306E21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1E1FD874-2E2C-434F-8483-85757E2D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784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7C201808-D24E-4873-B28B-1DD68EDFA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928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A9D67B-2BDD-4A90-847E-BC5321100A9F}"/>
                </a:ext>
              </a:extLst>
            </p:cNvPr>
            <p:cNvGrpSpPr/>
            <p:nvPr/>
          </p:nvGrpSpPr>
          <p:grpSpPr>
            <a:xfrm>
              <a:off x="3060510" y="1731129"/>
              <a:ext cx="3299272" cy="1348368"/>
              <a:chOff x="2051720" y="1978909"/>
              <a:chExt cx="3299272" cy="1348368"/>
            </a:xfrm>
          </p:grpSpPr>
          <p:pic>
            <p:nvPicPr>
              <p:cNvPr id="62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4DDA3E27-9C18-49F9-A530-442CCF6BE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ABB0AD3B-8D1F-48DB-9B87-47CD26989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6236C4C8-9DCD-4B6A-AD8D-5FDFF8BEB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167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0214DF6D-7DB5-427B-80DD-7B322C7A9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B5AE891E-A485-4DE3-99FB-43AA02406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784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67DC1FEF-F7C3-4BB9-B5A4-078742484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928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92C04AB-FE5D-4F58-85F0-FFF5BF272CD4}"/>
                </a:ext>
              </a:extLst>
            </p:cNvPr>
            <p:cNvGrpSpPr/>
            <p:nvPr/>
          </p:nvGrpSpPr>
          <p:grpSpPr>
            <a:xfrm>
              <a:off x="3402790" y="1877638"/>
              <a:ext cx="3299272" cy="1348368"/>
              <a:chOff x="2051720" y="1978909"/>
              <a:chExt cx="3299272" cy="1348368"/>
            </a:xfrm>
          </p:grpSpPr>
          <p:pic>
            <p:nvPicPr>
              <p:cNvPr id="69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1A9ED701-8F0C-42D0-9957-23B72FFA2A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DA0F11DE-7751-48E8-A831-AA65B6001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F4F8AFD9-9BE5-4225-B372-22C5605F0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7167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BF93630B-21B9-4FE8-8D19-1C583B24D9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9720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74DEFB15-B0B1-4D9D-A511-151709D109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5784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9" descr="로봇 실루엣에 대한 이미지 검색결과">
                <a:extLst>
                  <a:ext uri="{FF2B5EF4-FFF2-40B4-BE49-F238E27FC236}">
                    <a16:creationId xmlns:a16="http://schemas.microsoft.com/office/drawing/2014/main" id="{05F35861-109D-4D11-949D-79DB8CAEC4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756" b="97653" l="5495" r="89011">
                            <a14:foregroundMark x1="68132" y1="8920" x2="68132" y2="8920"/>
                            <a14:foregroundMark x1="37363" y1="7981" x2="37363" y2="7981"/>
                            <a14:foregroundMark x1="50549" y1="4695" x2="50549" y2="4695"/>
                            <a14:foregroundMark x1="57143" y1="3756" x2="57143" y2="3756"/>
                            <a14:foregroundMark x1="28571" y1="13146" x2="28571" y2="13146"/>
                            <a14:foregroundMark x1="86813" y1="35211" x2="86813" y2="35211"/>
                            <a14:foregroundMark x1="87912" y1="34272" x2="87912" y2="34272"/>
                            <a14:foregroundMark x1="78022" y1="90610" x2="78022" y2="90610"/>
                            <a14:foregroundMark x1="76923" y1="97653" x2="76923" y2="976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928" y="1978909"/>
                <a:ext cx="576064" cy="1348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B8371AE-34C0-4FFE-85E6-D3FAADC72671}"/>
              </a:ext>
            </a:extLst>
          </p:cNvPr>
          <p:cNvSpPr/>
          <p:nvPr/>
        </p:nvSpPr>
        <p:spPr>
          <a:xfrm>
            <a:off x="2776815" y="3552616"/>
            <a:ext cx="2864827" cy="773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 이동 방향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618ABE-44FC-449F-9BF8-1D359DC89FE6}"/>
              </a:ext>
            </a:extLst>
          </p:cNvPr>
          <p:cNvSpPr txBox="1"/>
          <p:nvPr/>
        </p:nvSpPr>
        <p:spPr>
          <a:xfrm>
            <a:off x="1657776" y="3115179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50486B-1DAE-407F-9D47-0D76759BE77F}"/>
              </a:ext>
            </a:extLst>
          </p:cNvPr>
          <p:cNvSpPr txBox="1"/>
          <p:nvPr/>
        </p:nvSpPr>
        <p:spPr>
          <a:xfrm>
            <a:off x="3487448" y="3115179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444F819-8AB1-4E54-910E-229FD3D4E209}"/>
              </a:ext>
            </a:extLst>
          </p:cNvPr>
          <p:cNvSpPr txBox="1"/>
          <p:nvPr/>
        </p:nvSpPr>
        <p:spPr>
          <a:xfrm>
            <a:off x="5189911" y="3115179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DA5FBE-6E54-47E2-8FBC-3354B4BE6723}"/>
              </a:ext>
            </a:extLst>
          </p:cNvPr>
          <p:cNvSpPr txBox="1"/>
          <p:nvPr/>
        </p:nvSpPr>
        <p:spPr>
          <a:xfrm>
            <a:off x="6926237" y="3115179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42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그림 개체 틀 19">
            <a:extLst>
              <a:ext uri="{FF2B5EF4-FFF2-40B4-BE49-F238E27FC236}">
                <a16:creationId xmlns:a16="http://schemas.microsoft.com/office/drawing/2014/main" id="{8FC85EDD-6C6D-41EA-919A-BF291083D1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8CB79-8214-4FF1-A13C-06BD1C7DDE73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124C41A-CB27-4C82-B822-144F9612001C}"/>
              </a:ext>
            </a:extLst>
          </p:cNvPr>
          <p:cNvSpPr/>
          <p:nvPr/>
        </p:nvSpPr>
        <p:spPr>
          <a:xfrm>
            <a:off x="2372846" y="242604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8D3BACA-F6F2-427A-8A0A-EBE0DD21735F}"/>
              </a:ext>
            </a:extLst>
          </p:cNvPr>
          <p:cNvSpPr/>
          <p:nvPr/>
        </p:nvSpPr>
        <p:spPr>
          <a:xfrm>
            <a:off x="1071120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39EFF6F-3BF4-4888-B3EB-E16F25907035}"/>
              </a:ext>
            </a:extLst>
          </p:cNvPr>
          <p:cNvSpPr/>
          <p:nvPr/>
        </p:nvSpPr>
        <p:spPr>
          <a:xfrm>
            <a:off x="1071120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66F77F99-A4BB-4500-931D-3B7665E4BCB1}"/>
              </a:ext>
            </a:extLst>
          </p:cNvPr>
          <p:cNvSpPr/>
          <p:nvPr/>
        </p:nvSpPr>
        <p:spPr>
          <a:xfrm>
            <a:off x="1639776" y="997152"/>
            <a:ext cx="1499337" cy="765370"/>
          </a:xfrm>
          <a:prstGeom prst="wedgeRoundRectCallout">
            <a:avLst>
              <a:gd name="adj1" fmla="val -42982"/>
              <a:gd name="adj2" fmla="val 957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5584606-CBFD-444D-AB7F-F672356CB0CA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4ACA941-E3B7-40A7-8361-D911EAF542C1}"/>
              </a:ext>
            </a:extLst>
          </p:cNvPr>
          <p:cNvSpPr/>
          <p:nvPr/>
        </p:nvSpPr>
        <p:spPr>
          <a:xfrm>
            <a:off x="6576555" y="2973788"/>
            <a:ext cx="1025719" cy="3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포탈</a:t>
            </a: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9693B359-B05B-4FC0-8850-AD1242769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 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ko-KR" altLang="en-US" sz="1200" dirty="0"/>
              <a:t>로봇 </a:t>
            </a:r>
            <a:r>
              <a:rPr lang="en-US" altLang="ko-KR" sz="1200" dirty="0"/>
              <a:t>: </a:t>
            </a:r>
            <a:r>
              <a:rPr lang="ko-KR" altLang="en-US" sz="1200" dirty="0"/>
              <a:t>제거한다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주인공 </a:t>
            </a:r>
            <a:r>
              <a:rPr lang="en-US" altLang="ko-KR" sz="1200" dirty="0"/>
              <a:t>: ‘</a:t>
            </a:r>
            <a:r>
              <a:rPr lang="ko-KR" altLang="en-US" sz="1200" dirty="0"/>
              <a:t>일단 좌측 조이스틱으로 도망치자</a:t>
            </a:r>
            <a:r>
              <a:rPr lang="en-US" altLang="ko-KR" sz="1200" dirty="0"/>
              <a:t>’</a:t>
            </a:r>
            <a:endParaRPr lang="ko-KR" altLang="en-US" sz="120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68D5B77F-9F6F-4D39-A9E0-9831513264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할아버지가 사라진 후 주인공 소년이 로봇에게 쫓기고 있는 상황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이동 방법에 대한 튜토리얼을 진행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E9CC7842-6E6B-45C9-A7F0-708FFE1C53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 플레이 화면에 캐릭터를 미리 다음과 같이 </a:t>
            </a:r>
            <a:r>
              <a:rPr lang="ko-KR" altLang="en-US" dirty="0" err="1"/>
              <a:t>배치해둠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게임의 플레이 리소스를 활용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캐릭터의 대사는 말풍선을 통해서 연출</a:t>
            </a:r>
            <a:endParaRPr lang="en-US" altLang="ko-KR" dirty="0"/>
          </a:p>
          <a:p>
            <a:r>
              <a:rPr lang="ko-KR" altLang="en-US" dirty="0"/>
              <a:t>캐릭터의 대사는 최대한 짧게 사용</a:t>
            </a:r>
            <a:r>
              <a:rPr lang="en-US" altLang="ko-KR" dirty="0"/>
              <a:t> ( </a:t>
            </a:r>
            <a:r>
              <a:rPr lang="ko-KR" altLang="en-US" dirty="0"/>
              <a:t>최대 </a:t>
            </a:r>
            <a:r>
              <a:rPr lang="en-US" altLang="ko-KR" dirty="0"/>
              <a:t>15</a:t>
            </a:r>
            <a:r>
              <a:rPr lang="ko-KR" altLang="en-US" dirty="0"/>
              <a:t>자 안의 문장으로 짧게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9A610AE7-00AE-49D1-9E64-0228AB3449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던전 </a:t>
            </a:r>
            <a:r>
              <a:rPr lang="ko-KR" altLang="en-US" dirty="0" err="1"/>
              <a:t>배경음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긴장감이 생기는 배경 </a:t>
            </a:r>
            <a:r>
              <a:rPr lang="en-US" altLang="ko-KR" dirty="0"/>
              <a:t>BGM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07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그림 개체 틀 19">
            <a:extLst>
              <a:ext uri="{FF2B5EF4-FFF2-40B4-BE49-F238E27FC236}">
                <a16:creationId xmlns:a16="http://schemas.microsoft.com/office/drawing/2014/main" id="{727EE5C5-49DD-4889-A16F-B772A8685B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E8342E-BFDA-4FEE-9949-292B46A776AE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48A810-7FA6-4520-9C17-86A0BA3B4D11}"/>
              </a:ext>
            </a:extLst>
          </p:cNvPr>
          <p:cNvSpPr/>
          <p:nvPr/>
        </p:nvSpPr>
        <p:spPr>
          <a:xfrm>
            <a:off x="5147852" y="2405794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1FB977-96CD-47D9-81F1-BD9845AABD08}"/>
              </a:ext>
            </a:extLst>
          </p:cNvPr>
          <p:cNvSpPr/>
          <p:nvPr/>
        </p:nvSpPr>
        <p:spPr>
          <a:xfrm>
            <a:off x="1071120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E3D0B76-0209-4F7C-AEF9-31D5A7E3F01F}"/>
              </a:ext>
            </a:extLst>
          </p:cNvPr>
          <p:cNvSpPr/>
          <p:nvPr/>
        </p:nvSpPr>
        <p:spPr>
          <a:xfrm>
            <a:off x="1071120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7822A2-AB12-4888-9A21-916AD7EA3139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4F56A8-C088-4139-AFC0-A23CC9829156}"/>
              </a:ext>
            </a:extLst>
          </p:cNvPr>
          <p:cNvSpPr/>
          <p:nvPr/>
        </p:nvSpPr>
        <p:spPr>
          <a:xfrm>
            <a:off x="6576555" y="2973788"/>
            <a:ext cx="1025719" cy="3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포탈</a:t>
            </a: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68BC4329-2A2D-401E-8D97-809C2B78ECD8}"/>
              </a:ext>
            </a:extLst>
          </p:cNvPr>
          <p:cNvSpPr/>
          <p:nvPr/>
        </p:nvSpPr>
        <p:spPr>
          <a:xfrm>
            <a:off x="3692769" y="1090246"/>
            <a:ext cx="1664677" cy="1090246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BBA5DAFF-568B-44B2-A3FA-D7CED0471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ko-KR" altLang="en-US" dirty="0"/>
              <a:t>로봇 </a:t>
            </a:r>
            <a:r>
              <a:rPr lang="en-US" altLang="ko-KR" dirty="0"/>
              <a:t>: </a:t>
            </a:r>
            <a:r>
              <a:rPr lang="ko-KR" altLang="en-US" dirty="0"/>
              <a:t>조준 </a:t>
            </a:r>
            <a:r>
              <a:rPr lang="en-US" altLang="ko-KR" dirty="0"/>
              <a:t>.. </a:t>
            </a:r>
            <a:r>
              <a:rPr lang="ko-KR" altLang="en-US" dirty="0"/>
              <a:t>발사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주인공 </a:t>
            </a:r>
            <a:r>
              <a:rPr lang="en-US" altLang="ko-KR" dirty="0"/>
              <a:t>: </a:t>
            </a:r>
            <a:r>
              <a:rPr lang="ko-KR" altLang="en-US" dirty="0" err="1"/>
              <a:t>윽</a:t>
            </a:r>
            <a:r>
              <a:rPr lang="en-US" altLang="ko-KR" dirty="0"/>
              <a:t>!! ( </a:t>
            </a:r>
            <a:r>
              <a:rPr lang="ko-KR" altLang="en-US" dirty="0"/>
              <a:t>그 자리에서 기절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DD3884BB-1164-49C9-8946-CC31311C2D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dirty="0"/>
              <a:t>로봇으로부터 도망치는 주인공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하지만 로봇의 공격에 속수무책으로 당하고 의식을 잃는다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3F90E41A-8DFF-4253-A916-4E8AFAD8D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이전 씬 과 동일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유저의 조작으로 목표 지점까지 이동함</a:t>
            </a:r>
            <a:endParaRPr lang="en-US" altLang="ko-KR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015F2FC7-9C46-4E9D-B756-96F2BA2813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던전 </a:t>
            </a:r>
            <a:r>
              <a:rPr lang="ko-KR" altLang="en-US" dirty="0" err="1"/>
              <a:t>배경음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긴장감이 생기는 배경 </a:t>
            </a:r>
            <a:r>
              <a:rPr lang="en-US" altLang="ko-KR" dirty="0"/>
              <a:t>BGM )</a:t>
            </a:r>
          </a:p>
          <a:p>
            <a:pPr>
              <a:buFontTx/>
              <a:buChar char="-"/>
            </a:pPr>
            <a:r>
              <a:rPr lang="ko-KR" altLang="en-US" dirty="0"/>
              <a:t>기기 진동을 통항 피격 알림</a:t>
            </a:r>
          </a:p>
        </p:txBody>
      </p:sp>
    </p:spTree>
    <p:extLst>
      <p:ext uri="{BB962C8B-B14F-4D97-AF65-F5344CB8AC3E}">
        <p14:creationId xmlns:p14="http://schemas.microsoft.com/office/powerpoint/2010/main" val="404408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0814950-0A81-45B5-9DEE-89B31614C3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73262-EA05-4837-AE84-339DCFFF0D91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721DDBF-7D67-41EF-8941-03B5B7B4BF5A}"/>
              </a:ext>
            </a:extLst>
          </p:cNvPr>
          <p:cNvSpPr/>
          <p:nvPr/>
        </p:nvSpPr>
        <p:spPr>
          <a:xfrm rot="3949039">
            <a:off x="5486672" y="274093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8AF8DAE-3A2B-4C5F-BA16-DA2587339E57}"/>
              </a:ext>
            </a:extLst>
          </p:cNvPr>
          <p:cNvSpPr/>
          <p:nvPr/>
        </p:nvSpPr>
        <p:spPr>
          <a:xfrm>
            <a:off x="1071120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3214708-AC1B-4974-81B1-3CDAD6D2657A}"/>
              </a:ext>
            </a:extLst>
          </p:cNvPr>
          <p:cNvSpPr/>
          <p:nvPr/>
        </p:nvSpPr>
        <p:spPr>
          <a:xfrm>
            <a:off x="1071120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E303247-B6D1-4650-9922-DC2C0F50374F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5ADB591-8618-42E9-9DA2-0532FB389B4D}"/>
              </a:ext>
            </a:extLst>
          </p:cNvPr>
          <p:cNvSpPr/>
          <p:nvPr/>
        </p:nvSpPr>
        <p:spPr>
          <a:xfrm>
            <a:off x="6576555" y="2973788"/>
            <a:ext cx="1025719" cy="3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포탈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71EEC10-3A4E-4A80-BF49-7A8A81AD8D41}"/>
              </a:ext>
            </a:extLst>
          </p:cNvPr>
          <p:cNvSpPr/>
          <p:nvPr/>
        </p:nvSpPr>
        <p:spPr>
          <a:xfrm>
            <a:off x="5016135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B8DDFE7-A5AC-4950-9BCC-88820E7899DC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36" name="말풍선: 타원형 35">
            <a:extLst>
              <a:ext uri="{FF2B5EF4-FFF2-40B4-BE49-F238E27FC236}">
                <a16:creationId xmlns:a16="http://schemas.microsoft.com/office/drawing/2014/main" id="{58CC4660-D51F-4756-84DB-7D7658D4694A}"/>
              </a:ext>
            </a:extLst>
          </p:cNvPr>
          <p:cNvSpPr/>
          <p:nvPr/>
        </p:nvSpPr>
        <p:spPr>
          <a:xfrm>
            <a:off x="3692769" y="1090246"/>
            <a:ext cx="1664677" cy="1090246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4B166290-DFF2-4116-94A3-5753579AB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ko-KR" altLang="en-US" dirty="0"/>
              <a:t>소녀 </a:t>
            </a:r>
            <a:r>
              <a:rPr lang="en-US" altLang="ko-KR" dirty="0"/>
              <a:t>: </a:t>
            </a:r>
            <a:r>
              <a:rPr lang="ko-KR" altLang="en-US" dirty="0"/>
              <a:t>어디서 들어온 거야</a:t>
            </a:r>
            <a:r>
              <a:rPr lang="en-US" altLang="ko-KR" dirty="0"/>
              <a:t>??</a:t>
            </a:r>
          </a:p>
          <a:p>
            <a:pPr marL="0" indent="0">
              <a:buNone/>
            </a:pPr>
            <a:r>
              <a:rPr lang="ko-KR" altLang="en-US" dirty="0"/>
              <a:t>소녀 </a:t>
            </a:r>
            <a:r>
              <a:rPr lang="en-US" altLang="ko-KR" dirty="0"/>
              <a:t>: (</a:t>
            </a:r>
            <a:r>
              <a:rPr lang="ko-KR" altLang="en-US" dirty="0"/>
              <a:t>주인공을 바라보며</a:t>
            </a:r>
            <a:r>
              <a:rPr lang="en-US" altLang="ko-KR" dirty="0"/>
              <a:t>) </a:t>
            </a:r>
            <a:r>
              <a:rPr lang="ko-KR" altLang="en-US" dirty="0"/>
              <a:t>일단 빨리 처리하고 치료해 </a:t>
            </a:r>
            <a:r>
              <a:rPr lang="ko-KR" altLang="en-US" dirty="0" err="1"/>
              <a:t>줘야겠어</a:t>
            </a:r>
            <a:endParaRPr lang="ko-KR" altLang="en-US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D3CE6BF0-00D1-4E55-8ED5-191532EBB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dirty="0"/>
              <a:t>마침 순찰 중이던 레지스탕스 소녀에게 도움을 받게 되는 주인공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소녀는 주인공을 위협하는 로봇과 전투를 벌인다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전투 튜토리얼 진행</a:t>
            </a:r>
            <a:r>
              <a:rPr lang="en-US" altLang="ko-KR" dirty="0"/>
              <a:t>)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D1483A65-33DD-4E31-B0C3-0E630EE397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이전과 동일</a:t>
            </a:r>
            <a:endParaRPr lang="en-US" altLang="ko-KR" dirty="0"/>
          </a:p>
          <a:p>
            <a:r>
              <a:rPr lang="ko-KR" altLang="en-US" dirty="0"/>
              <a:t>새로운 캐릭터를 등장시킴</a:t>
            </a:r>
            <a:endParaRPr lang="en-US" altLang="ko-KR" dirty="0"/>
          </a:p>
          <a:p>
            <a:r>
              <a:rPr lang="ko-KR" altLang="en-US" dirty="0"/>
              <a:t>해당 캐릭터를 유저가 조작해 전투 방법을 알려주는 튜토리얼을 진행</a:t>
            </a:r>
            <a:endParaRPr lang="en-US" altLang="ko-KR" dirty="0"/>
          </a:p>
          <a:p>
            <a:r>
              <a:rPr lang="ko-KR" altLang="en-US" dirty="0"/>
              <a:t>로봇의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50%</a:t>
            </a:r>
            <a:r>
              <a:rPr lang="ko-KR" altLang="en-US" dirty="0"/>
              <a:t>이하로 만들면 다음 튜토리얼로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033E7340-FC76-4E7F-BB91-38C75A1A25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던전 </a:t>
            </a:r>
            <a:r>
              <a:rPr lang="ko-KR" altLang="en-US" dirty="0" err="1"/>
              <a:t>배경음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긴장감이 생기는 배경 </a:t>
            </a:r>
            <a:r>
              <a:rPr lang="en-US" altLang="ko-KR" dirty="0"/>
              <a:t>BGM 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41B189-2E76-4979-82BC-97C15BA92138}"/>
              </a:ext>
            </a:extLst>
          </p:cNvPr>
          <p:cNvGrpSpPr/>
          <p:nvPr/>
        </p:nvGrpSpPr>
        <p:grpSpPr>
          <a:xfrm>
            <a:off x="555502" y="718346"/>
            <a:ext cx="2234590" cy="733116"/>
            <a:chOff x="555502" y="718346"/>
            <a:chExt cx="2234590" cy="733116"/>
          </a:xfrm>
        </p:grpSpPr>
        <p:sp>
          <p:nvSpPr>
            <p:cNvPr id="26" name="사각형: 잘린 대각선 방향 모서리 25">
              <a:extLst>
                <a:ext uri="{FF2B5EF4-FFF2-40B4-BE49-F238E27FC236}">
                  <a16:creationId xmlns:a16="http://schemas.microsoft.com/office/drawing/2014/main" id="{26DB202D-E22C-4B4B-9E91-0F635E2ED089}"/>
                </a:ext>
              </a:extLst>
            </p:cNvPr>
            <p:cNvSpPr/>
            <p:nvPr/>
          </p:nvSpPr>
          <p:spPr>
            <a:xfrm>
              <a:off x="555502" y="718346"/>
              <a:ext cx="1664677" cy="733116"/>
            </a:xfrm>
            <a:prstGeom prst="snip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1200" dirty="0"/>
                <a:t>방어도</a:t>
              </a:r>
            </a:p>
          </p:txBody>
        </p:sp>
        <p:sp>
          <p:nvSpPr>
            <p:cNvPr id="27" name="사각형: 잘린 대각선 방향 모서리 26">
              <a:extLst>
                <a:ext uri="{FF2B5EF4-FFF2-40B4-BE49-F238E27FC236}">
                  <a16:creationId xmlns:a16="http://schemas.microsoft.com/office/drawing/2014/main" id="{2CFCC6AA-53B4-4556-901F-70263BE5C572}"/>
                </a:ext>
              </a:extLst>
            </p:cNvPr>
            <p:cNvSpPr/>
            <p:nvPr/>
          </p:nvSpPr>
          <p:spPr>
            <a:xfrm>
              <a:off x="555502" y="724998"/>
              <a:ext cx="2234590" cy="358305"/>
            </a:xfrm>
            <a:prstGeom prst="snip2DiagRect">
              <a:avLst/>
            </a:prstGeom>
            <a:solidFill>
              <a:srgbClr val="E5203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체력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58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그림 개체 틀 19">
            <a:extLst>
              <a:ext uri="{FF2B5EF4-FFF2-40B4-BE49-F238E27FC236}">
                <a16:creationId xmlns:a16="http://schemas.microsoft.com/office/drawing/2014/main" id="{8033CA2A-83B8-40DE-9E9E-AEEDC04117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F85107-E193-4E97-8386-044ED603D26E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4728F3C-9358-4656-BD4A-66686C3CEDA0}"/>
              </a:ext>
            </a:extLst>
          </p:cNvPr>
          <p:cNvSpPr/>
          <p:nvPr/>
        </p:nvSpPr>
        <p:spPr>
          <a:xfrm rot="3949039">
            <a:off x="5486672" y="274093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297B977-E9B0-4A33-AFD1-F765A8CD3CDB}"/>
              </a:ext>
            </a:extLst>
          </p:cNvPr>
          <p:cNvSpPr/>
          <p:nvPr/>
        </p:nvSpPr>
        <p:spPr>
          <a:xfrm>
            <a:off x="1048577" y="2185767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1E6F5B-2E71-485E-88CC-2B9629D4A6D2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D658E1-B1F5-4A34-AE2D-9CFA658BB2F5}"/>
              </a:ext>
            </a:extLst>
          </p:cNvPr>
          <p:cNvSpPr/>
          <p:nvPr/>
        </p:nvSpPr>
        <p:spPr>
          <a:xfrm>
            <a:off x="6576555" y="2973788"/>
            <a:ext cx="1025719" cy="3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포탈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083E3E-0120-4655-8604-FCAAE21644E1}"/>
              </a:ext>
            </a:extLst>
          </p:cNvPr>
          <p:cNvSpPr/>
          <p:nvPr/>
        </p:nvSpPr>
        <p:spPr>
          <a:xfrm>
            <a:off x="5016135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35BDA61-2FC8-45E1-A06F-3433B9609FC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04E60C-0E38-44EF-A37B-039D127FA407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156653B5-6381-46D8-B541-24D3B405E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ko-KR" altLang="en-US" dirty="0"/>
              <a:t>소녀 </a:t>
            </a:r>
            <a:r>
              <a:rPr lang="en-US" altLang="ko-KR" dirty="0"/>
              <a:t>: </a:t>
            </a:r>
            <a:r>
              <a:rPr lang="ko-KR" altLang="en-US" dirty="0"/>
              <a:t>아 힘들어 오늘 따라 왜 이렇게 힘들지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소녀 </a:t>
            </a:r>
            <a:r>
              <a:rPr lang="en-US" altLang="ko-KR" dirty="0"/>
              <a:t>: </a:t>
            </a:r>
            <a:r>
              <a:rPr lang="ko-KR" altLang="en-US" dirty="0"/>
              <a:t>모르겠다</a:t>
            </a:r>
            <a:r>
              <a:rPr lang="en-US" altLang="ko-KR" dirty="0"/>
              <a:t>.</a:t>
            </a:r>
            <a:r>
              <a:rPr lang="ko-KR" altLang="en-US" dirty="0"/>
              <a:t> 일단 쓰고 보자</a:t>
            </a: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8E637A08-D857-4B83-95C5-A5841369F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dirty="0"/>
              <a:t>간신히 하나 처치하는데 성공한 소녀는 주인공의 상태가 좋지 않음을 확인하고 빨리 상황을 빠져나가려고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스틸 사용 방법에 대한 튜토리얼 진행</a:t>
            </a:r>
          </a:p>
        </p:txBody>
      </p:sp>
      <p:sp>
        <p:nvSpPr>
          <p:cNvPr id="31" name="텍스트 개체 틀 6">
            <a:extLst>
              <a:ext uri="{FF2B5EF4-FFF2-40B4-BE49-F238E27FC236}">
                <a16:creationId xmlns:a16="http://schemas.microsoft.com/office/drawing/2014/main" id="{671D0151-AB85-4F2E-81FE-61B0A93C5F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이전과 동일</a:t>
            </a:r>
            <a:endParaRPr lang="en-US" altLang="ko-KR" dirty="0"/>
          </a:p>
          <a:p>
            <a:r>
              <a:rPr lang="ko-KR" altLang="en-US" dirty="0"/>
              <a:t>로봇을 하나 처치하는데 성공한 유저</a:t>
            </a:r>
            <a:endParaRPr lang="en-US" altLang="ko-KR" dirty="0"/>
          </a:p>
          <a:p>
            <a:r>
              <a:rPr lang="ko-KR" altLang="en-US" dirty="0"/>
              <a:t>남은 로봇을 스킬을 통해 처치한다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사용 방법 튜토리얼을 진행</a:t>
            </a:r>
            <a:r>
              <a:rPr lang="en-US" altLang="ko-KR" dirty="0"/>
              <a:t>, </a:t>
            </a:r>
            <a:r>
              <a:rPr lang="ko-KR" altLang="en-US" dirty="0"/>
              <a:t>스킬 </a:t>
            </a:r>
            <a:r>
              <a:rPr lang="en-US" altLang="ko-KR" dirty="0"/>
              <a:t>UI </a:t>
            </a:r>
            <a:r>
              <a:rPr lang="ko-KR" altLang="en-US" dirty="0"/>
              <a:t>창 출력됨</a:t>
            </a: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2D32676D-639B-4FE6-B97F-9F6E60B62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던전 </a:t>
            </a:r>
            <a:r>
              <a:rPr lang="ko-KR" altLang="en-US" dirty="0" err="1"/>
              <a:t>배경음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긴장감이 생기는 배경 </a:t>
            </a:r>
            <a:r>
              <a:rPr lang="en-US" altLang="ko-KR" dirty="0"/>
              <a:t>BGM )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8C55D7C-6706-4E08-A2FF-50B08B189D1F}"/>
              </a:ext>
            </a:extLst>
          </p:cNvPr>
          <p:cNvSpPr/>
          <p:nvPr/>
        </p:nvSpPr>
        <p:spPr>
          <a:xfrm>
            <a:off x="1423767" y="2754860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AF080CEB-30C4-42AD-8FFE-21043D753A1A}"/>
              </a:ext>
            </a:extLst>
          </p:cNvPr>
          <p:cNvSpPr/>
          <p:nvPr/>
        </p:nvSpPr>
        <p:spPr>
          <a:xfrm>
            <a:off x="3692769" y="1090246"/>
            <a:ext cx="1664677" cy="1090246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E4DC8A-4FD9-4F6E-BE86-907247120079}"/>
              </a:ext>
            </a:extLst>
          </p:cNvPr>
          <p:cNvGrpSpPr/>
          <p:nvPr/>
        </p:nvGrpSpPr>
        <p:grpSpPr>
          <a:xfrm>
            <a:off x="555502" y="718346"/>
            <a:ext cx="2234590" cy="733116"/>
            <a:chOff x="555502" y="718346"/>
            <a:chExt cx="2234590" cy="733116"/>
          </a:xfrm>
        </p:grpSpPr>
        <p:sp>
          <p:nvSpPr>
            <p:cNvPr id="36" name="사각형: 잘린 대각선 방향 모서리 35">
              <a:extLst>
                <a:ext uri="{FF2B5EF4-FFF2-40B4-BE49-F238E27FC236}">
                  <a16:creationId xmlns:a16="http://schemas.microsoft.com/office/drawing/2014/main" id="{4C92C297-0309-4C8A-BD84-A64A79865C0D}"/>
                </a:ext>
              </a:extLst>
            </p:cNvPr>
            <p:cNvSpPr/>
            <p:nvPr/>
          </p:nvSpPr>
          <p:spPr>
            <a:xfrm>
              <a:off x="555502" y="718346"/>
              <a:ext cx="1664677" cy="733116"/>
            </a:xfrm>
            <a:prstGeom prst="snip2Diag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en-US" sz="1200" dirty="0"/>
                <a:t>방어도</a:t>
              </a:r>
            </a:p>
          </p:txBody>
        </p:sp>
        <p:sp>
          <p:nvSpPr>
            <p:cNvPr id="39" name="사각형: 잘린 대각선 방향 모서리 38">
              <a:extLst>
                <a:ext uri="{FF2B5EF4-FFF2-40B4-BE49-F238E27FC236}">
                  <a16:creationId xmlns:a16="http://schemas.microsoft.com/office/drawing/2014/main" id="{5CDB0408-B043-48AE-9005-59346E9E5486}"/>
                </a:ext>
              </a:extLst>
            </p:cNvPr>
            <p:cNvSpPr/>
            <p:nvPr/>
          </p:nvSpPr>
          <p:spPr>
            <a:xfrm>
              <a:off x="555502" y="724998"/>
              <a:ext cx="2234590" cy="358305"/>
            </a:xfrm>
            <a:prstGeom prst="snip2DiagRect">
              <a:avLst/>
            </a:prstGeom>
            <a:solidFill>
              <a:srgbClr val="E5203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체력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685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그림 개체 틀 19">
            <a:extLst>
              <a:ext uri="{FF2B5EF4-FFF2-40B4-BE49-F238E27FC236}">
                <a16:creationId xmlns:a16="http://schemas.microsoft.com/office/drawing/2014/main" id="{97ABB7FC-1660-45BC-9C5A-9BF1D1DC43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36320F-B9F5-4A75-9FBE-68C5B44A563D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99BD74-1A4B-4A5F-B10A-69743340F79E}"/>
              </a:ext>
            </a:extLst>
          </p:cNvPr>
          <p:cNvSpPr/>
          <p:nvPr/>
        </p:nvSpPr>
        <p:spPr>
          <a:xfrm rot="3949039">
            <a:off x="5486672" y="274093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7F1B17-A4D2-4B44-A587-017AA194A003}"/>
              </a:ext>
            </a:extLst>
          </p:cNvPr>
          <p:cNvSpPr/>
          <p:nvPr/>
        </p:nvSpPr>
        <p:spPr>
          <a:xfrm>
            <a:off x="1671000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7644526D-B0E6-4D01-9FDA-769373D11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ko-KR" altLang="en-US" dirty="0"/>
              <a:t>소녀 </a:t>
            </a:r>
            <a:r>
              <a:rPr lang="en-US" altLang="ko-KR" dirty="0"/>
              <a:t>: </a:t>
            </a:r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끝났다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6691916E-D9F8-4847-95E9-E8BC29E7E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dirty="0"/>
              <a:t>상황 종료 후 주인공을 데리고 기지로 복귀하려는 소녀와 쓰러져 있는 주인공을 함께 화면에 담아 놓는다</a:t>
            </a:r>
            <a:r>
              <a:rPr lang="en-US" altLang="ko-KR" dirty="0"/>
              <a:t>.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4C87E373-6C7E-449E-9881-6236BFBBD0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en-US" altLang="ko-KR" dirty="0"/>
              <a:t>UI </a:t>
            </a:r>
            <a:r>
              <a:rPr lang="ko-KR" altLang="en-US" dirty="0"/>
              <a:t>표시들이 모두 사라진다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소녀 전투가 끝났고 보상 화면으로 넘어가기 전 화면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스토리상 소녀가 주인공을 데리고 함께 소녀의 기지로 돌아가는 것을 연출 </a:t>
            </a:r>
            <a:endParaRPr lang="en-US" altLang="ko-KR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78EA5D4-50A6-4C4A-A314-04B55BFC89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해당 화면 연출 전에 진동을 통해 상황이 종료 되었음 알림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거의 무음 </a:t>
            </a:r>
            <a:r>
              <a:rPr lang="en-US" altLang="ko-KR" dirty="0"/>
              <a:t>( </a:t>
            </a:r>
            <a:r>
              <a:rPr lang="ko-KR" altLang="en-US" dirty="0"/>
              <a:t>나뭇잎 소리</a:t>
            </a:r>
            <a:r>
              <a:rPr lang="en-US" altLang="ko-KR" dirty="0"/>
              <a:t>, </a:t>
            </a:r>
            <a:r>
              <a:rPr lang="ko-KR" altLang="en-US" dirty="0"/>
              <a:t>바람 소리를 제외한 소리 연출 </a:t>
            </a:r>
            <a:r>
              <a:rPr lang="en-US" altLang="ko-KR" dirty="0"/>
              <a:t>x)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E7A2A-92A2-4700-A100-E83B59AA6874}"/>
              </a:ext>
            </a:extLst>
          </p:cNvPr>
          <p:cNvSpPr txBox="1"/>
          <p:nvPr/>
        </p:nvSpPr>
        <p:spPr>
          <a:xfrm>
            <a:off x="7030983" y="842333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207299F6-7994-4D31-81E9-7EB88BE98D53}"/>
              </a:ext>
            </a:extLst>
          </p:cNvPr>
          <p:cNvSpPr/>
          <p:nvPr/>
        </p:nvSpPr>
        <p:spPr>
          <a:xfrm>
            <a:off x="2344615" y="1092404"/>
            <a:ext cx="1664677" cy="1090246"/>
          </a:xfrm>
          <a:prstGeom prst="wedgeEllipseCallout">
            <a:avLst>
              <a:gd name="adj1" fmla="val -48298"/>
              <a:gd name="adj2" fmla="val 721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1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80279B-EF64-40FC-A097-D5EBDE637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6DAEC-94DF-4432-8875-76C0562EEA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D5A74-9685-4BB4-9421-BB8BF2AA37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‘The Lost’ </a:t>
            </a:r>
            <a:r>
              <a:rPr lang="ko-KR" altLang="en-US" dirty="0"/>
              <a:t>소개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052443-1405-43EB-9BC6-4620D33A2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 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7DB7131-2F8F-453A-8ACB-64DAE4C8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배경 스토리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3CD75C9-A579-420F-9BD7-538B8A486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B1490E-FB2A-432E-8C66-4FD70D3F7E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CC1B860-0069-4DBA-81C4-B7BE612C89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</p:spTree>
    <p:extLst>
      <p:ext uri="{BB962C8B-B14F-4D97-AF65-F5344CB8AC3E}">
        <p14:creationId xmlns:p14="http://schemas.microsoft.com/office/powerpoint/2010/main" val="1393486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그림 개체 틀 19">
            <a:extLst>
              <a:ext uri="{FF2B5EF4-FFF2-40B4-BE49-F238E27FC236}">
                <a16:creationId xmlns:a16="http://schemas.microsoft.com/office/drawing/2014/main" id="{97ABB7FC-1660-45BC-9C5A-9BF1D1DC43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36320F-B9F5-4A75-9FBE-68C5B44A563D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99BD74-1A4B-4A5F-B10A-69743340F79E}"/>
              </a:ext>
            </a:extLst>
          </p:cNvPr>
          <p:cNvSpPr/>
          <p:nvPr/>
        </p:nvSpPr>
        <p:spPr>
          <a:xfrm rot="3949039">
            <a:off x="3577863" y="2740938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7F1B17-A4D2-4B44-A587-017AA194A003}"/>
              </a:ext>
            </a:extLst>
          </p:cNvPr>
          <p:cNvSpPr/>
          <p:nvPr/>
        </p:nvSpPr>
        <p:spPr>
          <a:xfrm>
            <a:off x="1671000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4C0C18-4FBE-4F7D-85AB-9795F2E399F2}"/>
              </a:ext>
            </a:extLst>
          </p:cNvPr>
          <p:cNvSpPr/>
          <p:nvPr/>
        </p:nvSpPr>
        <p:spPr>
          <a:xfrm>
            <a:off x="5614350" y="1908810"/>
            <a:ext cx="766267" cy="1842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</a:t>
            </a:r>
            <a:r>
              <a:rPr lang="ko-KR" altLang="en-US" dirty="0"/>
              <a:t>박사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8C6AEFD-2EEC-4ABD-BF02-F605E9FC9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</a:t>
            </a:r>
            <a:r>
              <a:rPr lang="ko-KR" altLang="en-US" dirty="0"/>
              <a:t>음</a:t>
            </a:r>
            <a:r>
              <a:rPr lang="en-US" altLang="ko-KR" dirty="0"/>
              <a:t>.. </a:t>
            </a:r>
            <a:r>
              <a:rPr lang="ko-KR" altLang="en-US" dirty="0"/>
              <a:t>음</a:t>
            </a:r>
            <a:r>
              <a:rPr lang="en-US" altLang="ko-KR" dirty="0"/>
              <a:t>?? </a:t>
            </a:r>
            <a:r>
              <a:rPr lang="ko-KR" altLang="en-US" dirty="0"/>
              <a:t>이 친구 조금 이상한데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소녀 </a:t>
            </a:r>
            <a:r>
              <a:rPr lang="en-US" altLang="ko-KR" dirty="0"/>
              <a:t>: </a:t>
            </a:r>
            <a:r>
              <a:rPr lang="ko-KR" altLang="en-US" dirty="0"/>
              <a:t>네</a:t>
            </a:r>
            <a:r>
              <a:rPr lang="en-US" altLang="ko-KR" dirty="0"/>
              <a:t>?? </a:t>
            </a:r>
          </a:p>
          <a:p>
            <a:pPr marL="0" indent="0">
              <a:buNone/>
            </a:pPr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</a:t>
            </a:r>
            <a:r>
              <a:rPr lang="ko-KR" altLang="en-US" dirty="0"/>
              <a:t>내가 한번 고쳐 </a:t>
            </a:r>
            <a:r>
              <a:rPr lang="ko-KR" altLang="en-US" dirty="0" err="1"/>
              <a:t>볼깨</a:t>
            </a:r>
            <a:endParaRPr lang="ko-KR" altLang="en-US" dirty="0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F7474647-F566-4F83-8FAE-D08D02E5E9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dirty="0"/>
              <a:t>주인공이 아직 의식을 차리지 못하고 있어 </a:t>
            </a:r>
            <a:r>
              <a:rPr lang="en-US" altLang="ko-KR" dirty="0"/>
              <a:t>00</a:t>
            </a:r>
            <a:r>
              <a:rPr lang="ko-KR" altLang="en-US" dirty="0"/>
              <a:t>박사를 찾아간 소녀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주인공을 검사하던 박사에 의해 주인공의 정체를 알게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B9E6584-950A-447E-9A1A-6B2701F5C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게임 대기화면으로 온다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앞으로 유저가 게임을 플레이하기 위해 준비하는 장소가 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9AF3CF5F-9347-4A29-8837-44D0285A9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게임 테마에 맞는 </a:t>
            </a:r>
            <a:r>
              <a:rPr lang="ko-KR" altLang="en-US" dirty="0" err="1"/>
              <a:t>환경음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배경음</a:t>
            </a:r>
            <a:endParaRPr lang="ko-KR" altLang="en-US" dirty="0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36FD7E9C-6C17-4ED3-94DB-58D55C31B68E}"/>
              </a:ext>
            </a:extLst>
          </p:cNvPr>
          <p:cNvSpPr/>
          <p:nvPr/>
        </p:nvSpPr>
        <p:spPr>
          <a:xfrm>
            <a:off x="4069339" y="818564"/>
            <a:ext cx="1664677" cy="1090246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DAC4E-E346-48C4-8767-B62DCEC6FC79}"/>
              </a:ext>
            </a:extLst>
          </p:cNvPr>
          <p:cNvSpPr txBox="1"/>
          <p:nvPr/>
        </p:nvSpPr>
        <p:spPr>
          <a:xfrm>
            <a:off x="7030983" y="842333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1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그림 개체 틀 19">
            <a:extLst>
              <a:ext uri="{FF2B5EF4-FFF2-40B4-BE49-F238E27FC236}">
                <a16:creationId xmlns:a16="http://schemas.microsoft.com/office/drawing/2014/main" id="{97ABB7FC-1660-45BC-9C5A-9BF1D1DC43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36320F-B9F5-4A75-9FBE-68C5B44A563D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99BD74-1A4B-4A5F-B10A-69743340F79E}"/>
              </a:ext>
            </a:extLst>
          </p:cNvPr>
          <p:cNvSpPr/>
          <p:nvPr/>
        </p:nvSpPr>
        <p:spPr>
          <a:xfrm>
            <a:off x="3577863" y="2740938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7F1B17-A4D2-4B44-A587-017AA194A003}"/>
              </a:ext>
            </a:extLst>
          </p:cNvPr>
          <p:cNvSpPr/>
          <p:nvPr/>
        </p:nvSpPr>
        <p:spPr>
          <a:xfrm>
            <a:off x="1671000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4C0C18-4FBE-4F7D-85AB-9795F2E399F2}"/>
              </a:ext>
            </a:extLst>
          </p:cNvPr>
          <p:cNvSpPr/>
          <p:nvPr/>
        </p:nvSpPr>
        <p:spPr>
          <a:xfrm>
            <a:off x="5614350" y="1908810"/>
            <a:ext cx="766267" cy="1842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</a:t>
            </a:r>
            <a:r>
              <a:rPr lang="ko-KR" altLang="en-US" dirty="0"/>
              <a:t>박사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0D0A630F-2FD4-4818-B1DE-5DDB095D0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ko-KR" altLang="en-US" sz="1000" dirty="0"/>
              <a:t>주인공 </a:t>
            </a:r>
            <a:r>
              <a:rPr lang="en-US" altLang="ko-KR" sz="1000" dirty="0"/>
              <a:t>: </a:t>
            </a:r>
            <a:r>
              <a:rPr lang="ko-KR" altLang="en-US" sz="1000" dirty="0"/>
              <a:t>음</a:t>
            </a:r>
            <a:r>
              <a:rPr lang="en-US" altLang="ko-KR" sz="1000" dirty="0"/>
              <a:t>…</a:t>
            </a:r>
            <a:r>
              <a:rPr lang="ko-KR" altLang="en-US" sz="1000" dirty="0"/>
              <a:t>음</a:t>
            </a:r>
            <a:r>
              <a:rPr lang="en-US" altLang="ko-KR" sz="1000" dirty="0"/>
              <a:t>.. </a:t>
            </a:r>
            <a:r>
              <a:rPr lang="ko-KR" altLang="en-US" sz="1000" dirty="0"/>
              <a:t>누구세요</a:t>
            </a:r>
            <a:r>
              <a:rPr lang="en-US" altLang="ko-KR" sz="1000" dirty="0"/>
              <a:t>…(</a:t>
            </a:r>
            <a:r>
              <a:rPr lang="ko-KR" altLang="en-US" sz="1000" dirty="0"/>
              <a:t>중략</a:t>
            </a:r>
            <a:r>
              <a:rPr lang="en-US" altLang="ko-KR" sz="1000" dirty="0"/>
              <a:t>)</a:t>
            </a:r>
          </a:p>
          <a:p>
            <a:pPr marL="0" indent="0">
              <a:buNone/>
            </a:pPr>
            <a:r>
              <a:rPr lang="ko-KR" altLang="en-US" sz="1000" dirty="0"/>
              <a:t>주인공 </a:t>
            </a:r>
            <a:r>
              <a:rPr lang="en-US" altLang="ko-KR" sz="1000" dirty="0"/>
              <a:t>: !! </a:t>
            </a:r>
            <a:r>
              <a:rPr lang="ko-KR" altLang="en-US" sz="1000" dirty="0"/>
              <a:t>이게 </a:t>
            </a:r>
            <a:r>
              <a:rPr lang="ko-KR" altLang="en-US" sz="1000" dirty="0" err="1"/>
              <a:t>뭐야</a:t>
            </a:r>
            <a:r>
              <a:rPr lang="ko-KR" altLang="en-US" sz="1000" dirty="0"/>
              <a:t> </a:t>
            </a:r>
            <a:r>
              <a:rPr lang="en-US" altLang="ko-KR" sz="1000" dirty="0"/>
              <a:t>!! </a:t>
            </a:r>
          </a:p>
          <a:p>
            <a:pPr marL="0" indent="0">
              <a:buNone/>
            </a:pPr>
            <a:r>
              <a:rPr lang="en-US" altLang="ko-KR" sz="1000" dirty="0"/>
              <a:t>00</a:t>
            </a:r>
            <a:r>
              <a:rPr lang="ko-KR" altLang="en-US" sz="1000" dirty="0"/>
              <a:t>박사 </a:t>
            </a:r>
            <a:r>
              <a:rPr lang="en-US" altLang="ko-KR" sz="1000" dirty="0"/>
              <a:t>: </a:t>
            </a:r>
            <a:r>
              <a:rPr lang="ko-KR" altLang="en-US" sz="1000" dirty="0"/>
              <a:t>너가 로봇인지 몰랐던 거야</a:t>
            </a:r>
            <a:r>
              <a:rPr lang="en-US" altLang="ko-KR" sz="1000" dirty="0"/>
              <a:t>??</a:t>
            </a:r>
          </a:p>
          <a:p>
            <a:pPr marL="0" indent="0">
              <a:buNone/>
            </a:pPr>
            <a:r>
              <a:rPr lang="ko-KR" altLang="en-US" sz="1000" dirty="0"/>
              <a:t>소녀 </a:t>
            </a:r>
            <a:r>
              <a:rPr lang="en-US" altLang="ko-KR" sz="1000" dirty="0"/>
              <a:t>: </a:t>
            </a:r>
            <a:r>
              <a:rPr lang="ko-KR" altLang="en-US" sz="1000" dirty="0"/>
              <a:t>충격이 심한 것 같은데요</a:t>
            </a:r>
            <a:r>
              <a:rPr lang="en-US" altLang="ko-KR" sz="1000" dirty="0"/>
              <a:t>… 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05369511-7664-4DE9-8517-DB135217DE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228140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en-US" altLang="ko-KR" sz="1000" dirty="0"/>
              <a:t>00</a:t>
            </a:r>
            <a:r>
              <a:rPr lang="ko-KR" altLang="en-US" sz="1000" dirty="0"/>
              <a:t>박사의 수리로 정신을 차린 주인공은 소녀에 의해 구조 되었음을 알게 되고 자신이 사실은 로봇임을 알게 된다</a:t>
            </a:r>
            <a:r>
              <a:rPr lang="en-US" altLang="ko-KR" sz="1000" dirty="0"/>
              <a:t>.</a:t>
            </a:r>
          </a:p>
          <a:p>
            <a:pPr>
              <a:buFontTx/>
              <a:buChar char="-"/>
            </a:pPr>
            <a:r>
              <a:rPr lang="ko-KR" altLang="en-US" sz="1000" dirty="0"/>
              <a:t>정체성에 혼란이 온 주인공을 소녀가 위로 하게 된다</a:t>
            </a:r>
            <a:r>
              <a:rPr lang="en-US" altLang="ko-KR" sz="1000" dirty="0"/>
              <a:t>.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3B07B44-3052-42FB-8640-1AC4244175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4"/>
            <a:ext cx="5540498" cy="16268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이전과 동일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149DC54C-AEAC-47E7-ACD3-9B04481B28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dirty="0"/>
              <a:t>게임 테마에 맞는 </a:t>
            </a:r>
            <a:r>
              <a:rPr lang="ko-KR" altLang="en-US" dirty="0" err="1"/>
              <a:t>환경음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배경음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주인공 스스로가 로봇임을 알게 되었을 때 진동을 통해 주인공이 충격을 받았음을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3EC1F-B4AD-4ED9-91EB-9F055DE5C84E}"/>
              </a:ext>
            </a:extLst>
          </p:cNvPr>
          <p:cNvSpPr txBox="1"/>
          <p:nvPr/>
        </p:nvSpPr>
        <p:spPr>
          <a:xfrm>
            <a:off x="7030983" y="842333"/>
            <a:ext cx="91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SKIP&gt;&gt;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2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5FB1CB-6159-47D9-B1DD-C98670577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씬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7C0714-3761-4B7F-B13A-FB7556ACE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83" y="55861"/>
            <a:ext cx="2431564" cy="480131"/>
          </a:xfrm>
        </p:spPr>
        <p:txBody>
          <a:bodyPr/>
          <a:lstStyle/>
          <a:p>
            <a:r>
              <a:rPr lang="ko-KR" altLang="en-US" b="1" dirty="0"/>
              <a:t>스토리 보드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7EE30ED-A1F8-4450-8EAE-9270AD1CDD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컷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그림 개체 틀 19">
            <a:extLst>
              <a:ext uri="{FF2B5EF4-FFF2-40B4-BE49-F238E27FC236}">
                <a16:creationId xmlns:a16="http://schemas.microsoft.com/office/drawing/2014/main" id="{97ABB7FC-1660-45BC-9C5A-9BF1D1DC43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625" y="725488"/>
            <a:ext cx="7208838" cy="4071937"/>
          </a:xfrm>
        </p:spPr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36320F-B9F5-4A75-9FBE-68C5B44A563D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62DF49A-F853-40CE-A173-CF47CBB0E833}"/>
              </a:ext>
            </a:extLst>
          </p:cNvPr>
          <p:cNvSpPr/>
          <p:nvPr/>
        </p:nvSpPr>
        <p:spPr>
          <a:xfrm>
            <a:off x="3451750" y="1453933"/>
            <a:ext cx="766267" cy="1376122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27D31F-A4BA-46F6-B541-A4D5703BC5A7}"/>
              </a:ext>
            </a:extLst>
          </p:cNvPr>
          <p:cNvSpPr/>
          <p:nvPr/>
        </p:nvSpPr>
        <p:spPr>
          <a:xfrm>
            <a:off x="2574762" y="1413994"/>
            <a:ext cx="766267" cy="1376122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65D75F1-689A-4770-8F5A-80AA0CEE35BA}"/>
              </a:ext>
            </a:extLst>
          </p:cNvPr>
          <p:cNvSpPr/>
          <p:nvPr/>
        </p:nvSpPr>
        <p:spPr>
          <a:xfrm>
            <a:off x="1621331" y="1436036"/>
            <a:ext cx="766267" cy="1376122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안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78712DF-6E1C-446C-9FED-038AAC0379EE}"/>
              </a:ext>
            </a:extLst>
          </p:cNvPr>
          <p:cNvSpPr/>
          <p:nvPr/>
        </p:nvSpPr>
        <p:spPr>
          <a:xfrm>
            <a:off x="6143053" y="1413994"/>
            <a:ext cx="766267" cy="1376122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들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EB09ED-DF6A-458C-935A-1BAA92A242B5}"/>
              </a:ext>
            </a:extLst>
          </p:cNvPr>
          <p:cNvSpPr/>
          <p:nvPr/>
        </p:nvSpPr>
        <p:spPr>
          <a:xfrm>
            <a:off x="4338709" y="1453933"/>
            <a:ext cx="766267" cy="1376122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C8B4B78-E56F-468C-B76D-DD862305A47B}"/>
              </a:ext>
            </a:extLst>
          </p:cNvPr>
          <p:cNvSpPr/>
          <p:nvPr/>
        </p:nvSpPr>
        <p:spPr>
          <a:xfrm>
            <a:off x="5225668" y="1430666"/>
            <a:ext cx="766267" cy="1376122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드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D514E42-A5A2-4AB5-A22A-4F7A8EC0A345}"/>
              </a:ext>
            </a:extLst>
          </p:cNvPr>
          <p:cNvSpPr/>
          <p:nvPr/>
        </p:nvSpPr>
        <p:spPr>
          <a:xfrm>
            <a:off x="3577863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B63F3B-8113-48B3-908F-8719AE62F3AF}"/>
              </a:ext>
            </a:extLst>
          </p:cNvPr>
          <p:cNvSpPr/>
          <p:nvPr/>
        </p:nvSpPr>
        <p:spPr>
          <a:xfrm>
            <a:off x="1671000" y="237517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01539C7-261B-477B-A510-48CBAE124790}"/>
              </a:ext>
            </a:extLst>
          </p:cNvPr>
          <p:cNvSpPr/>
          <p:nvPr/>
        </p:nvSpPr>
        <p:spPr>
          <a:xfrm>
            <a:off x="5614350" y="1908810"/>
            <a:ext cx="766267" cy="1842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00</a:t>
            </a:r>
            <a:r>
              <a:rPr lang="ko-KR" altLang="en-US" dirty="0"/>
              <a:t>박사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472AB42-B573-44E3-BAF7-09CB86F90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9653" y="3009598"/>
            <a:ext cx="3517900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대사</a:t>
            </a:r>
            <a:r>
              <a:rPr lang="en-US" altLang="ko-KR" dirty="0"/>
              <a:t> &gt;</a:t>
            </a:r>
          </a:p>
          <a:p>
            <a:pPr marL="0" indent="0">
              <a:buNone/>
            </a:pPr>
            <a:r>
              <a:rPr lang="ko-KR" altLang="en-US" sz="900" dirty="0"/>
              <a:t>주인공 </a:t>
            </a:r>
            <a:r>
              <a:rPr lang="en-US" altLang="ko-KR" sz="900" dirty="0"/>
              <a:t>: </a:t>
            </a:r>
            <a:r>
              <a:rPr lang="ko-KR" altLang="en-US" sz="900" dirty="0"/>
              <a:t>할아버지를 찾아야 돼요</a:t>
            </a:r>
            <a:r>
              <a:rPr lang="en-US" altLang="ko-KR" sz="900" dirty="0"/>
              <a:t>.</a:t>
            </a:r>
          </a:p>
          <a:p>
            <a:pPr marL="0" indent="0">
              <a:buNone/>
            </a:pPr>
            <a:r>
              <a:rPr lang="en-US" altLang="ko-KR" sz="900" dirty="0"/>
              <a:t>00</a:t>
            </a:r>
            <a:r>
              <a:rPr lang="ko-KR" altLang="en-US" sz="900" dirty="0"/>
              <a:t>박사 </a:t>
            </a:r>
            <a:r>
              <a:rPr lang="en-US" altLang="ko-KR" sz="900" dirty="0"/>
              <a:t>: ?? </a:t>
            </a:r>
            <a:r>
              <a:rPr lang="ko-KR" altLang="en-US" sz="900" dirty="0"/>
              <a:t>분명 너 혼자 쓰러져 있었는데</a:t>
            </a:r>
            <a:r>
              <a:rPr lang="en-US" altLang="ko-KR" sz="900" dirty="0"/>
              <a:t>…</a:t>
            </a:r>
          </a:p>
          <a:p>
            <a:pPr marL="0" indent="0">
              <a:buNone/>
            </a:pPr>
            <a:r>
              <a:rPr lang="ko-KR" altLang="en-US" sz="900" dirty="0"/>
              <a:t>주인공 </a:t>
            </a:r>
            <a:r>
              <a:rPr lang="en-US" altLang="ko-KR" sz="900" dirty="0"/>
              <a:t>: </a:t>
            </a:r>
            <a:r>
              <a:rPr lang="ko-KR" altLang="en-US" sz="900" dirty="0"/>
              <a:t>할아버지가 없어졌어요</a:t>
            </a:r>
            <a:r>
              <a:rPr lang="en-US" altLang="ko-KR" sz="900" dirty="0"/>
              <a:t>. </a:t>
            </a:r>
            <a:r>
              <a:rPr lang="ko-KR" altLang="en-US" sz="900" dirty="0"/>
              <a:t>찾아서 물어봐야 겠어요</a:t>
            </a:r>
            <a:r>
              <a:rPr lang="en-US" altLang="ko-KR" sz="900" dirty="0"/>
              <a:t>. </a:t>
            </a:r>
          </a:p>
          <a:p>
            <a:pPr marL="0" indent="0">
              <a:buNone/>
            </a:pPr>
            <a:r>
              <a:rPr lang="ko-KR" altLang="en-US" sz="900" dirty="0"/>
              <a:t>박사 </a:t>
            </a:r>
            <a:r>
              <a:rPr lang="en-US" altLang="ko-KR" sz="900" dirty="0"/>
              <a:t>: </a:t>
            </a:r>
            <a:r>
              <a:rPr lang="ko-KR" altLang="en-US" sz="900" dirty="0"/>
              <a:t>너 레지스탕스에 들어 오는게 어때</a:t>
            </a:r>
            <a:r>
              <a:rPr lang="en-US" altLang="ko-KR" sz="900" dirty="0"/>
              <a:t>? </a:t>
            </a:r>
            <a:r>
              <a:rPr lang="ko-KR" altLang="en-US" sz="900" dirty="0"/>
              <a:t>우리가 도와줄 수 있어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8E4C8C75-9E83-4C53-8AB7-F119C74C71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39653" y="1192971"/>
            <a:ext cx="3509962" cy="178117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해당 스토리</a:t>
            </a:r>
            <a:r>
              <a:rPr lang="en-US" altLang="ko-KR" dirty="0"/>
              <a:t> &gt;</a:t>
            </a:r>
          </a:p>
          <a:p>
            <a:pPr>
              <a:buFontTx/>
              <a:buChar char="-"/>
            </a:pPr>
            <a:r>
              <a:rPr lang="ko-KR" altLang="en-US" sz="900" dirty="0"/>
              <a:t>주인공은 할아버지를 찾기 위해 입단 하게 됨</a:t>
            </a:r>
            <a:endParaRPr lang="en-US" altLang="ko-KR" sz="900" dirty="0"/>
          </a:p>
          <a:p>
            <a:pPr>
              <a:buFontTx/>
              <a:buChar char="-"/>
            </a:pPr>
            <a:r>
              <a:rPr lang="ko-KR" altLang="en-US" sz="900" dirty="0"/>
              <a:t>박사는 주인공의 코어가 매우 특별해 다른 장치들을 자유롭게 사용할 수 있음을 알림 하지만 계급이 낮아 권한이 없는 경우도 있다고 설명</a:t>
            </a:r>
            <a:endParaRPr lang="en-US" altLang="ko-KR" sz="900" dirty="0"/>
          </a:p>
          <a:p>
            <a:pPr>
              <a:buFontTx/>
              <a:buChar char="-"/>
            </a:pPr>
            <a:r>
              <a:rPr lang="ko-KR" altLang="en-US" sz="900" dirty="0"/>
              <a:t>주인공은 소녀에게 도움을 요청하게 됨</a:t>
            </a:r>
            <a:endParaRPr lang="en-US" altLang="ko-KR" sz="900" dirty="0"/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8D6BEF31-0484-4E76-8AD1-3EB36E5265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56" y="4919553"/>
            <a:ext cx="5540498" cy="17493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화면 요소 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‘</a:t>
            </a:r>
            <a:r>
              <a:rPr lang="ko-KR" altLang="en-US" sz="800" dirty="0"/>
              <a:t>기계실</a:t>
            </a:r>
            <a:r>
              <a:rPr lang="en-US" altLang="ko-KR" sz="800" dirty="0"/>
              <a:t>’</a:t>
            </a:r>
            <a:r>
              <a:rPr lang="ko-KR" altLang="en-US" sz="800" dirty="0"/>
              <a:t>로 이동해 진열 되어 있는 로봇들을 유저가 확인 할 수 있도록 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/>
              <a:t>유저에게 선택지를 준다</a:t>
            </a:r>
            <a:r>
              <a:rPr lang="en-US" altLang="ko-KR" sz="800" dirty="0"/>
              <a:t>. </a:t>
            </a:r>
            <a:r>
              <a:rPr lang="ko-KR" altLang="en-US" sz="800" dirty="0"/>
              <a:t>레지스탕스에 가입할지 하지 않을 것인지</a:t>
            </a:r>
            <a:endParaRPr lang="en-US" altLang="ko-KR" sz="800" dirty="0"/>
          </a:p>
          <a:p>
            <a:r>
              <a:rPr lang="ko-KR" altLang="en-US" sz="800" dirty="0"/>
              <a:t>해당 선택은 이후 게임플레이애 큰 영향을 주지 않는다</a:t>
            </a:r>
            <a:r>
              <a:rPr lang="en-US" altLang="ko-KR" sz="800" dirty="0"/>
              <a:t>. ( </a:t>
            </a:r>
            <a:r>
              <a:rPr lang="ko-KR" altLang="en-US" sz="800" dirty="0"/>
              <a:t>어떤 선택을 하던 소녀는 주인공을 도와준다</a:t>
            </a:r>
            <a:r>
              <a:rPr lang="en-US" altLang="ko-KR" sz="800" dirty="0"/>
              <a:t>.) </a:t>
            </a:r>
            <a:r>
              <a:rPr lang="ko-KR" altLang="en-US" sz="800" dirty="0"/>
              <a:t>하지만 그에 따른 보상이 달라진다</a:t>
            </a:r>
            <a:r>
              <a:rPr lang="en-US" altLang="ko-KR" sz="800" dirty="0"/>
              <a:t>. (</a:t>
            </a:r>
            <a:r>
              <a:rPr lang="ko-KR" altLang="en-US" sz="800" dirty="0"/>
              <a:t>레지스탕스 소속 캐릭터 획득 또는 주인공 캐릭터 능력치 강화 </a:t>
            </a:r>
            <a:r>
              <a:rPr lang="en-US" altLang="ko-KR" sz="800" dirty="0"/>
              <a:t>) </a:t>
            </a:r>
            <a:endParaRPr lang="ko-KR" altLang="en-US" sz="800" dirty="0"/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B358501F-3019-4B37-A229-3519F628E6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7454" y="4920193"/>
            <a:ext cx="5540375" cy="16259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&lt; </a:t>
            </a:r>
            <a:r>
              <a:rPr lang="ko-KR" altLang="en-US" dirty="0"/>
              <a:t>소리 연출 </a:t>
            </a:r>
            <a:r>
              <a:rPr lang="en-US" altLang="ko-KR" dirty="0"/>
              <a:t>&gt;</a:t>
            </a:r>
          </a:p>
          <a:p>
            <a:pPr>
              <a:buFontTx/>
              <a:buChar char="-"/>
            </a:pPr>
            <a:r>
              <a:rPr lang="ko-KR" altLang="en-US" sz="1100" dirty="0"/>
              <a:t>던전 </a:t>
            </a:r>
            <a:r>
              <a:rPr lang="ko-KR" altLang="en-US" sz="1100" dirty="0" err="1"/>
              <a:t>배경음</a:t>
            </a:r>
            <a:r>
              <a:rPr lang="ko-KR" altLang="en-US" sz="1100" dirty="0"/>
              <a:t> </a:t>
            </a:r>
            <a:r>
              <a:rPr lang="en-US" altLang="ko-KR" sz="1100" dirty="0"/>
              <a:t>( </a:t>
            </a:r>
            <a:r>
              <a:rPr lang="ko-KR" altLang="en-US" sz="1100" dirty="0"/>
              <a:t>긴장감이 생기는 배경 </a:t>
            </a:r>
            <a:r>
              <a:rPr lang="en-US" altLang="ko-KR" sz="1100" dirty="0"/>
              <a:t>BGM )</a:t>
            </a:r>
          </a:p>
          <a:p>
            <a:pPr>
              <a:buFontTx/>
              <a:buChar char="-"/>
            </a:pPr>
            <a:r>
              <a:rPr lang="ko-KR" altLang="en-US" sz="1100" dirty="0"/>
              <a:t>튜토리얼 종료 시 종료 효과음 연출</a:t>
            </a:r>
            <a:r>
              <a:rPr lang="en-US" altLang="ko-KR" sz="1100" dirty="0"/>
              <a:t> ( </a:t>
            </a:r>
            <a:r>
              <a:rPr lang="ko-KR" altLang="en-US" sz="1100" dirty="0"/>
              <a:t>캐릭터 획득 효과음 연출 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55644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2F8993-610C-4673-8F74-259B9E6F3176}"/>
              </a:ext>
            </a:extLst>
          </p:cNvPr>
          <p:cNvSpPr/>
          <p:nvPr/>
        </p:nvSpPr>
        <p:spPr>
          <a:xfrm>
            <a:off x="1612669" y="1396538"/>
            <a:ext cx="5187142" cy="28429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7B00BF-BBAA-421D-83D6-D596EF024999}"/>
              </a:ext>
            </a:extLst>
          </p:cNvPr>
          <p:cNvSpPr/>
          <p:nvPr/>
        </p:nvSpPr>
        <p:spPr>
          <a:xfrm>
            <a:off x="2726047" y="1413055"/>
            <a:ext cx="2826436" cy="2826436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16600" b="0" dirty="0">
                <a:solidFill>
                  <a:schemeClr val="bg1"/>
                </a:solidFill>
                <a:ea typeface="돋움" pitchFamily="50" charset="-127"/>
              </a:rPr>
              <a:t>2</a:t>
            </a:r>
            <a:endParaRPr lang="ko-KR" altLang="en-US" sz="16600" b="0" dirty="0">
              <a:solidFill>
                <a:schemeClr val="bg1"/>
              </a:solidFill>
              <a:ea typeface="돋움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D3F0E8-96D4-4EAA-BA4D-02E314BE966F}"/>
              </a:ext>
            </a:extLst>
          </p:cNvPr>
          <p:cNvGrpSpPr/>
          <p:nvPr/>
        </p:nvGrpSpPr>
        <p:grpSpPr>
          <a:xfrm>
            <a:off x="2726423" y="1389885"/>
            <a:ext cx="2826436" cy="2842953"/>
            <a:chOff x="1547661" y="935186"/>
            <a:chExt cx="4032449" cy="4056013"/>
          </a:xfrm>
        </p:grpSpPr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243AFF2-6D12-45AB-AA7E-F4BC9ED79AD7}"/>
                </a:ext>
              </a:extLst>
            </p:cNvPr>
            <p:cNvSpPr/>
            <p:nvPr/>
          </p:nvSpPr>
          <p:spPr>
            <a:xfrm>
              <a:off x="1547661" y="958751"/>
              <a:ext cx="4032447" cy="4032448"/>
            </a:xfrm>
            <a:prstGeom prst="pie">
              <a:avLst>
                <a:gd name="adj1" fmla="val 19136443"/>
                <a:gd name="adj2" fmla="val 16200000"/>
              </a:avLst>
            </a:prstGeom>
            <a:solidFill>
              <a:schemeClr val="bg1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3C4A08-6F9C-48A8-AF9B-BDE29D1D0197}"/>
                </a:ext>
              </a:extLst>
            </p:cNvPr>
            <p:cNvSpPr/>
            <p:nvPr/>
          </p:nvSpPr>
          <p:spPr>
            <a:xfrm>
              <a:off x="1547663" y="935186"/>
              <a:ext cx="4032447" cy="40324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19900" b="0" dirty="0">
                  <a:solidFill>
                    <a:schemeClr val="bg1"/>
                  </a:solidFill>
                  <a:ea typeface="돋움" pitchFamily="50" charset="-127"/>
                </a:rPr>
                <a:t>1</a:t>
              </a:r>
              <a:endParaRPr lang="ko-KR" altLang="en-US" sz="19900" b="0" dirty="0">
                <a:solidFill>
                  <a:schemeClr val="bg1"/>
                </a:solidFill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39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2F8993-610C-4673-8F74-259B9E6F3176}"/>
              </a:ext>
            </a:extLst>
          </p:cNvPr>
          <p:cNvSpPr/>
          <p:nvPr/>
        </p:nvSpPr>
        <p:spPr>
          <a:xfrm>
            <a:off x="1612669" y="985059"/>
            <a:ext cx="5187142" cy="22343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3991B4-E2F2-4137-8371-0B9FC410B568}"/>
              </a:ext>
            </a:extLst>
          </p:cNvPr>
          <p:cNvSpPr/>
          <p:nvPr/>
        </p:nvSpPr>
        <p:spPr>
          <a:xfrm>
            <a:off x="1325153" y="3429000"/>
            <a:ext cx="5762172" cy="1012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507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9" descr="증기 기관 실루엣에 대한 이미지 검색결과">
            <a:extLst>
              <a:ext uri="{FF2B5EF4-FFF2-40B4-BE49-F238E27FC236}">
                <a16:creationId xmlns:a16="http://schemas.microsoft.com/office/drawing/2014/main" id="{736BDA2F-4842-4FFD-A728-F3643DF37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2685565" y="1127336"/>
            <a:ext cx="2948458" cy="19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2F8993-610C-4673-8F74-259B9E6F3176}"/>
              </a:ext>
            </a:extLst>
          </p:cNvPr>
          <p:cNvSpPr/>
          <p:nvPr/>
        </p:nvSpPr>
        <p:spPr>
          <a:xfrm>
            <a:off x="1612669" y="985059"/>
            <a:ext cx="5187142" cy="22343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3991B4-E2F2-4137-8371-0B9FC410B568}"/>
              </a:ext>
            </a:extLst>
          </p:cNvPr>
          <p:cNvSpPr/>
          <p:nvPr/>
        </p:nvSpPr>
        <p:spPr>
          <a:xfrm>
            <a:off x="1325153" y="3429000"/>
            <a:ext cx="5762172" cy="10123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83694-5501-466E-8880-7E7B32164D08}"/>
              </a:ext>
            </a:extLst>
          </p:cNvPr>
          <p:cNvSpPr/>
          <p:nvPr/>
        </p:nvSpPr>
        <p:spPr>
          <a:xfrm>
            <a:off x="1612669" y="2423886"/>
            <a:ext cx="5187142" cy="7955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b="0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7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9" descr="증기 기관 실루엣에 대한 이미지 검색결과">
            <a:extLst>
              <a:ext uri="{FF2B5EF4-FFF2-40B4-BE49-F238E27FC236}">
                <a16:creationId xmlns:a16="http://schemas.microsoft.com/office/drawing/2014/main" id="{736BDA2F-4842-4FFD-A728-F3643DF37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2685565" y="1127336"/>
            <a:ext cx="2948458" cy="19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FDBB23-71A8-4A54-B5D0-78A673F0CB1C}"/>
              </a:ext>
            </a:extLst>
          </p:cNvPr>
          <p:cNvGrpSpPr/>
          <p:nvPr/>
        </p:nvGrpSpPr>
        <p:grpSpPr>
          <a:xfrm>
            <a:off x="555502" y="724998"/>
            <a:ext cx="7208585" cy="4065774"/>
            <a:chOff x="555502" y="724998"/>
            <a:chExt cx="7208585" cy="40657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918DF1-5AB7-4F53-B2E5-BEBAA4170C3B}"/>
                </a:ext>
              </a:extLst>
            </p:cNvPr>
            <p:cNvSpPr/>
            <p:nvPr/>
          </p:nvSpPr>
          <p:spPr>
            <a:xfrm>
              <a:off x="555502" y="724998"/>
              <a:ext cx="7208585" cy="4065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2F8993-610C-4673-8F74-259B9E6F3176}"/>
                </a:ext>
              </a:extLst>
            </p:cNvPr>
            <p:cNvSpPr/>
            <p:nvPr/>
          </p:nvSpPr>
          <p:spPr>
            <a:xfrm>
              <a:off x="1612669" y="985059"/>
              <a:ext cx="5187142" cy="22343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3991B4-E2F2-4137-8371-0B9FC410B568}"/>
                </a:ext>
              </a:extLst>
            </p:cNvPr>
            <p:cNvSpPr/>
            <p:nvPr/>
          </p:nvSpPr>
          <p:spPr>
            <a:xfrm>
              <a:off x="1325153" y="3429000"/>
              <a:ext cx="5762172" cy="1012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83694-5501-466E-8880-7E7B32164D08}"/>
              </a:ext>
            </a:extLst>
          </p:cNvPr>
          <p:cNvSpPr/>
          <p:nvPr/>
        </p:nvSpPr>
        <p:spPr>
          <a:xfrm>
            <a:off x="1612669" y="2423886"/>
            <a:ext cx="5187142" cy="7955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b="0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83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9" descr="증기 기관 실루엣에 대한 이미지 검색결과">
            <a:extLst>
              <a:ext uri="{FF2B5EF4-FFF2-40B4-BE49-F238E27FC236}">
                <a16:creationId xmlns:a16="http://schemas.microsoft.com/office/drawing/2014/main" id="{736BDA2F-4842-4FFD-A728-F3643DF37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2685565" y="1127336"/>
            <a:ext cx="2948458" cy="19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FDBB23-71A8-4A54-B5D0-78A673F0CB1C}"/>
              </a:ext>
            </a:extLst>
          </p:cNvPr>
          <p:cNvGrpSpPr/>
          <p:nvPr/>
        </p:nvGrpSpPr>
        <p:grpSpPr>
          <a:xfrm>
            <a:off x="555502" y="724998"/>
            <a:ext cx="7208585" cy="4065774"/>
            <a:chOff x="555502" y="724998"/>
            <a:chExt cx="7208585" cy="40657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918DF1-5AB7-4F53-B2E5-BEBAA4170C3B}"/>
                </a:ext>
              </a:extLst>
            </p:cNvPr>
            <p:cNvSpPr/>
            <p:nvPr/>
          </p:nvSpPr>
          <p:spPr>
            <a:xfrm>
              <a:off x="555502" y="724998"/>
              <a:ext cx="7208585" cy="4065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2F8993-610C-4673-8F74-259B9E6F3176}"/>
                </a:ext>
              </a:extLst>
            </p:cNvPr>
            <p:cNvSpPr/>
            <p:nvPr/>
          </p:nvSpPr>
          <p:spPr>
            <a:xfrm>
              <a:off x="1612669" y="985059"/>
              <a:ext cx="5187142" cy="22343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3991B4-E2F2-4137-8371-0B9FC410B568}"/>
                </a:ext>
              </a:extLst>
            </p:cNvPr>
            <p:cNvSpPr/>
            <p:nvPr/>
          </p:nvSpPr>
          <p:spPr>
            <a:xfrm>
              <a:off x="1325153" y="3429000"/>
              <a:ext cx="5762172" cy="1012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83694-5501-466E-8880-7E7B32164D08}"/>
              </a:ext>
            </a:extLst>
          </p:cNvPr>
          <p:cNvSpPr/>
          <p:nvPr/>
        </p:nvSpPr>
        <p:spPr>
          <a:xfrm>
            <a:off x="1612669" y="2423886"/>
            <a:ext cx="5187142" cy="7955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b="0" dirty="0">
              <a:ea typeface="돋움" pitchFamily="50" charset="-127"/>
            </a:endParaRPr>
          </a:p>
        </p:txBody>
      </p:sp>
      <p:pic>
        <p:nvPicPr>
          <p:cNvPr id="15" name="Picture 9" descr="실루엣에 대한 이미지 검색결과">
            <a:extLst>
              <a:ext uri="{FF2B5EF4-FFF2-40B4-BE49-F238E27FC236}">
                <a16:creationId xmlns:a16="http://schemas.microsoft.com/office/drawing/2014/main" id="{631F7694-CCC3-4C95-8389-A496CE37E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00" b="91071" l="40678" r="56901">
                        <a14:foregroundMark x1="49395" y1="6071" x2="49395" y2="6071"/>
                        <a14:foregroundMark x1="50363" y1="2500" x2="50363" y2="2500"/>
                        <a14:foregroundMark x1="56901" y1="30714" x2="56901" y2="30714"/>
                        <a14:foregroundMark x1="53995" y1="82500" x2="53753" y2="83929"/>
                        <a14:foregroundMark x1="53753" y1="87143" x2="53753" y2="87143"/>
                        <a14:foregroundMark x1="53753" y1="90000" x2="53753" y2="90000"/>
                        <a14:foregroundMark x1="43826" y1="91071" x2="43826" y2="91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97" r="41394" b="7050"/>
          <a:stretch/>
        </p:blipFill>
        <p:spPr bwMode="auto">
          <a:xfrm>
            <a:off x="3845032" y="978406"/>
            <a:ext cx="629523" cy="20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13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9" descr="증기 기관 실루엣에 대한 이미지 검색결과">
            <a:extLst>
              <a:ext uri="{FF2B5EF4-FFF2-40B4-BE49-F238E27FC236}">
                <a16:creationId xmlns:a16="http://schemas.microsoft.com/office/drawing/2014/main" id="{736BDA2F-4842-4FFD-A728-F3643DF37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2685565" y="1127336"/>
            <a:ext cx="2948458" cy="19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FDBB23-71A8-4A54-B5D0-78A673F0CB1C}"/>
              </a:ext>
            </a:extLst>
          </p:cNvPr>
          <p:cNvGrpSpPr/>
          <p:nvPr/>
        </p:nvGrpSpPr>
        <p:grpSpPr>
          <a:xfrm>
            <a:off x="555502" y="724998"/>
            <a:ext cx="7208585" cy="4065774"/>
            <a:chOff x="555502" y="724998"/>
            <a:chExt cx="7208585" cy="40657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918DF1-5AB7-4F53-B2E5-BEBAA4170C3B}"/>
                </a:ext>
              </a:extLst>
            </p:cNvPr>
            <p:cNvSpPr/>
            <p:nvPr/>
          </p:nvSpPr>
          <p:spPr>
            <a:xfrm>
              <a:off x="555502" y="724998"/>
              <a:ext cx="7208585" cy="4065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2F8993-610C-4673-8F74-259B9E6F3176}"/>
                </a:ext>
              </a:extLst>
            </p:cNvPr>
            <p:cNvSpPr/>
            <p:nvPr/>
          </p:nvSpPr>
          <p:spPr>
            <a:xfrm>
              <a:off x="1612669" y="985059"/>
              <a:ext cx="5187142" cy="22343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3991B4-E2F2-4137-8371-0B9FC410B568}"/>
                </a:ext>
              </a:extLst>
            </p:cNvPr>
            <p:cNvSpPr/>
            <p:nvPr/>
          </p:nvSpPr>
          <p:spPr>
            <a:xfrm>
              <a:off x="1325153" y="3429000"/>
              <a:ext cx="5762172" cy="1012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83694-5501-466E-8880-7E7B32164D08}"/>
              </a:ext>
            </a:extLst>
          </p:cNvPr>
          <p:cNvSpPr/>
          <p:nvPr/>
        </p:nvSpPr>
        <p:spPr>
          <a:xfrm>
            <a:off x="1612669" y="2423886"/>
            <a:ext cx="5187142" cy="7955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b="0" dirty="0">
              <a:ea typeface="돋움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9BC068-FD5A-41BC-91CD-F4DED22D1AD5}"/>
              </a:ext>
            </a:extLst>
          </p:cNvPr>
          <p:cNvGrpSpPr/>
          <p:nvPr/>
        </p:nvGrpSpPr>
        <p:grpSpPr>
          <a:xfrm>
            <a:off x="2082109" y="1127336"/>
            <a:ext cx="4217512" cy="1630549"/>
            <a:chOff x="1684474" y="1032690"/>
            <a:chExt cx="5042368" cy="1949451"/>
          </a:xfrm>
        </p:grpSpPr>
        <p:pic>
          <p:nvPicPr>
            <p:cNvPr id="16" name="Picture 11" descr="실루엣에 대한 이미지 검색결과">
              <a:extLst>
                <a:ext uri="{FF2B5EF4-FFF2-40B4-BE49-F238E27FC236}">
                  <a16:creationId xmlns:a16="http://schemas.microsoft.com/office/drawing/2014/main" id="{A0C4A0A9-2714-4E1C-9F63-2F061F42E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86" b="83571" l="25858" r="93668">
                          <a14:foregroundMark x1="68602" y1="33214" x2="68602" y2="33214"/>
                          <a14:foregroundMark x1="47230" y1="31786" x2="47230" y2="31786"/>
                          <a14:foregroundMark x1="30871" y1="35357" x2="30871" y2="35357"/>
                          <a14:foregroundMark x1="28760" y1="27500" x2="28760" y2="27500"/>
                          <a14:foregroundMark x1="46438" y1="9643" x2="46438" y2="9643"/>
                          <a14:foregroundMark x1="25858" y1="29643" x2="25858" y2="29643"/>
                          <a14:foregroundMark x1="34037" y1="82857" x2="34037" y2="82857"/>
                          <a14:foregroundMark x1="56464" y1="83214" x2="56464" y2="83214"/>
                          <a14:foregroundMark x1="45910" y1="82857" x2="45910" y2="82857"/>
                          <a14:foregroundMark x1="86544" y1="27500" x2="86544" y2="27500"/>
                          <a14:foregroundMark x1="94195" y1="35357" x2="94195" y2="35357"/>
                          <a14:foregroundMark x1="84960" y1="9286" x2="84960" y2="9286"/>
                          <a14:foregroundMark x1="90765" y1="83571" x2="90765" y2="8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7" t="2699" b="10038"/>
            <a:stretch/>
          </p:blipFill>
          <p:spPr bwMode="auto">
            <a:xfrm>
              <a:off x="1684474" y="1127238"/>
              <a:ext cx="2160558" cy="1836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5" descr="실루엣에 대한 이미지 검색결과">
              <a:extLst>
                <a:ext uri="{FF2B5EF4-FFF2-40B4-BE49-F238E27FC236}">
                  <a16:creationId xmlns:a16="http://schemas.microsoft.com/office/drawing/2014/main" id="{09C1CFF6-4A02-4BE3-9BDA-BB17A2861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22" b="90811" l="2930" r="37363">
                          <a14:foregroundMark x1="31502" y1="29189" x2="31502" y2="29189"/>
                          <a14:foregroundMark x1="30403" y1="85405" x2="30403" y2="85405"/>
                          <a14:foregroundMark x1="28938" y1="90811" x2="28938" y2="90811"/>
                          <a14:foregroundMark x1="37363" y1="41622" x2="37363" y2="41622"/>
                          <a14:foregroundMark x1="32234" y1="8108" x2="32234" y2="8108"/>
                          <a14:foregroundMark x1="9524" y1="5946" x2="9524" y2="5946"/>
                          <a14:foregroundMark x1="10256" y1="1622" x2="10256" y2="1622"/>
                          <a14:foregroundMark x1="2930" y1="35135" x2="2930" y2="35135"/>
                          <a14:foregroundMark x1="6593" y1="90270" x2="6593" y2="902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063" b="7036"/>
            <a:stretch/>
          </p:blipFill>
          <p:spPr bwMode="auto">
            <a:xfrm>
              <a:off x="4896510" y="1300609"/>
              <a:ext cx="1064482" cy="163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5" descr="실루엣에 대한 이미지 검색결과">
              <a:extLst>
                <a:ext uri="{FF2B5EF4-FFF2-40B4-BE49-F238E27FC236}">
                  <a16:creationId xmlns:a16="http://schemas.microsoft.com/office/drawing/2014/main" id="{07354268-9427-4A0A-A211-8A6CDC4AA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568" b="90811" l="59341" r="80220">
                          <a14:foregroundMark x1="71429" y1="7568" x2="71429" y2="7568"/>
                          <a14:foregroundMark x1="80220" y1="28108" x2="80220" y2="28108"/>
                          <a14:foregroundMark x1="63004" y1="83784" x2="63004" y2="83784"/>
                          <a14:foregroundMark x1="62271" y1="90270" x2="62271" y2="90270"/>
                          <a14:foregroundMark x1="79487" y1="90811" x2="79487" y2="90811"/>
                          <a14:foregroundMark x1="59341" y1="32432" x2="59341" y2="324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6" r="17506" b="5857"/>
            <a:stretch/>
          </p:blipFill>
          <p:spPr bwMode="auto">
            <a:xfrm>
              <a:off x="6010960" y="1032690"/>
              <a:ext cx="715882" cy="1949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142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EB52A0C-2186-46CC-AE9D-CCFA340E2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77BDEA-BDE4-41E5-AECC-64355F941B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12089307-C7B4-404E-B6C5-573C241F04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8" b="3718"/>
          <a:stretch>
            <a:fillRect/>
          </a:stretch>
        </p:blipFill>
        <p:spPr/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D92ABD6-EAFD-4CEE-AED7-71C9B6DF87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크루세이더</a:t>
            </a:r>
            <a:r>
              <a:rPr lang="ko-KR" altLang="en-US" dirty="0"/>
              <a:t> 퀘스트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605504-3E02-46F8-9960-F453D0568E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/>
              <a:t>소울 나이트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95B01F9-C6E3-439A-BE7D-604A2FAC60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횡 스크롤 뷰 </a:t>
            </a:r>
            <a:r>
              <a:rPr lang="en-US" altLang="ko-KR" dirty="0"/>
              <a:t>RPG </a:t>
            </a:r>
            <a:r>
              <a:rPr lang="ko-KR" altLang="en-US" dirty="0"/>
              <a:t>게임</a:t>
            </a:r>
            <a:endParaRPr lang="en-US" altLang="ko-KR" dirty="0"/>
          </a:p>
          <a:p>
            <a:r>
              <a:rPr lang="ko-KR" altLang="en-US" dirty="0"/>
              <a:t>고전 게임 요소를 현대적으로 재해석한 </a:t>
            </a:r>
            <a:r>
              <a:rPr lang="ko-KR" altLang="en-US" dirty="0" err="1"/>
              <a:t>뉴트로</a:t>
            </a:r>
            <a:r>
              <a:rPr lang="ko-KR" altLang="en-US" dirty="0"/>
              <a:t> 스타일 게임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홍보 또한 그렇게 했다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영혼석을 모아 사도를 부활시키려는 악의 세력을 막기위해 여신들과 힘을 합쳐 유저가 용사단의 단장이 되어 싸우는 스토리</a:t>
            </a:r>
            <a:endParaRPr lang="en-US" altLang="ko-KR" dirty="0"/>
          </a:p>
          <a:p>
            <a:r>
              <a:rPr lang="ko-KR" altLang="en-US" dirty="0"/>
              <a:t>시즌제로 스토리가 진행된다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F76EE31-C905-4B7A-941D-15AD47A3F8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소울</a:t>
            </a:r>
            <a:r>
              <a:rPr lang="en-US" altLang="ko-KR" dirty="0"/>
              <a:t>, </a:t>
            </a:r>
            <a:r>
              <a:rPr lang="ko-KR" altLang="en-US" dirty="0"/>
              <a:t>로그 장르를 복합적으로 사용한 슈팅게임</a:t>
            </a:r>
            <a:br>
              <a:rPr lang="en-US" altLang="ko-KR" dirty="0"/>
            </a:br>
            <a:r>
              <a:rPr lang="en-US" altLang="ko-KR" dirty="0"/>
              <a:t>(‘</a:t>
            </a:r>
            <a:r>
              <a:rPr lang="ko-KR" altLang="en-US" dirty="0" err="1"/>
              <a:t>엔터</a:t>
            </a:r>
            <a:r>
              <a:rPr lang="ko-KR" altLang="en-US" dirty="0"/>
              <a:t> 더 </a:t>
            </a:r>
            <a:r>
              <a:rPr lang="ko-KR" altLang="en-US" dirty="0" err="1"/>
              <a:t>건즈</a:t>
            </a:r>
            <a:r>
              <a:rPr lang="en-US" altLang="ko-KR" dirty="0"/>
              <a:t>’</a:t>
            </a:r>
            <a:r>
              <a:rPr lang="ko-KR" altLang="en-US" dirty="0"/>
              <a:t>를 모티브로 제작</a:t>
            </a:r>
            <a:r>
              <a:rPr lang="en-US" altLang="ko-KR" dirty="0"/>
              <a:t>) – </a:t>
            </a:r>
            <a:r>
              <a:rPr lang="ko-KR" altLang="en-US" dirty="0"/>
              <a:t>멀티 </a:t>
            </a:r>
            <a:r>
              <a:rPr lang="ko-KR" altLang="en-US" dirty="0" err="1"/>
              <a:t>플렛폼</a:t>
            </a:r>
            <a:r>
              <a:rPr lang="ko-KR" altLang="en-US" dirty="0"/>
              <a:t> 게임</a:t>
            </a:r>
            <a:endParaRPr lang="en-US" altLang="ko-KR" dirty="0"/>
          </a:p>
          <a:p>
            <a:r>
              <a:rPr lang="ko-KR" altLang="en-US" dirty="0"/>
              <a:t>던전을 탐험하며 몬스터를 물리치는 </a:t>
            </a:r>
            <a:r>
              <a:rPr lang="en-US" altLang="ko-KR" dirty="0"/>
              <a:t>‘</a:t>
            </a:r>
            <a:r>
              <a:rPr lang="ko-KR" altLang="en-US" dirty="0" err="1"/>
              <a:t>로그라이크</a:t>
            </a:r>
            <a:r>
              <a:rPr lang="en-US" altLang="ko-KR" dirty="0"/>
              <a:t>’</a:t>
            </a:r>
            <a:r>
              <a:rPr lang="ko-KR" altLang="en-US" dirty="0"/>
              <a:t> 게임 형식</a:t>
            </a:r>
            <a:endParaRPr lang="en-US" altLang="ko-KR" dirty="0"/>
          </a:p>
          <a:p>
            <a:r>
              <a:rPr lang="ko-KR" altLang="en-US" dirty="0"/>
              <a:t>세계의 균형을 지키는 </a:t>
            </a:r>
            <a:r>
              <a:rPr lang="en-US" altLang="ko-KR" dirty="0"/>
              <a:t>‘</a:t>
            </a:r>
            <a:r>
              <a:rPr lang="ko-KR" altLang="en-US" dirty="0"/>
              <a:t>신성한 돌</a:t>
            </a:r>
            <a:r>
              <a:rPr lang="en-US" altLang="ko-KR" dirty="0"/>
              <a:t>’</a:t>
            </a:r>
            <a:r>
              <a:rPr lang="ko-KR" altLang="en-US" dirty="0"/>
              <a:t>을 악당에게 도둑맞고 혼란에 빠진 세상을 유저가 용사가 되어 되찾아오는 스토리</a:t>
            </a:r>
            <a:endParaRPr lang="en-US" altLang="ko-KR" dirty="0"/>
          </a:p>
          <a:p>
            <a:r>
              <a:rPr lang="ko-KR" altLang="en-US" dirty="0"/>
              <a:t>캐릭터의 스토리 보다 무기의 스토리에 집중</a:t>
            </a:r>
            <a:endParaRPr lang="en-US" altLang="ko-KR" dirty="0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8DECE688-BB95-4795-9D5F-BED95EC8A3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r="37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3936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9" descr="증기 기관 실루엣에 대한 이미지 검색결과">
            <a:extLst>
              <a:ext uri="{FF2B5EF4-FFF2-40B4-BE49-F238E27FC236}">
                <a16:creationId xmlns:a16="http://schemas.microsoft.com/office/drawing/2014/main" id="{736BDA2F-4842-4FFD-A728-F3643DF37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2685565" y="1127336"/>
            <a:ext cx="2948458" cy="19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FDBB23-71A8-4A54-B5D0-78A673F0CB1C}"/>
              </a:ext>
            </a:extLst>
          </p:cNvPr>
          <p:cNvGrpSpPr/>
          <p:nvPr/>
        </p:nvGrpSpPr>
        <p:grpSpPr>
          <a:xfrm>
            <a:off x="555502" y="724998"/>
            <a:ext cx="7208585" cy="4065774"/>
            <a:chOff x="555502" y="724998"/>
            <a:chExt cx="7208585" cy="40657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918DF1-5AB7-4F53-B2E5-BEBAA4170C3B}"/>
                </a:ext>
              </a:extLst>
            </p:cNvPr>
            <p:cNvSpPr/>
            <p:nvPr/>
          </p:nvSpPr>
          <p:spPr>
            <a:xfrm>
              <a:off x="555502" y="724998"/>
              <a:ext cx="7208585" cy="4065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2F8993-610C-4673-8F74-259B9E6F3176}"/>
                </a:ext>
              </a:extLst>
            </p:cNvPr>
            <p:cNvSpPr/>
            <p:nvPr/>
          </p:nvSpPr>
          <p:spPr>
            <a:xfrm>
              <a:off x="1612669" y="985059"/>
              <a:ext cx="5187142" cy="22343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3991B4-E2F2-4137-8371-0B9FC410B568}"/>
                </a:ext>
              </a:extLst>
            </p:cNvPr>
            <p:cNvSpPr/>
            <p:nvPr/>
          </p:nvSpPr>
          <p:spPr>
            <a:xfrm>
              <a:off x="1325153" y="3429000"/>
              <a:ext cx="5762172" cy="1012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83694-5501-466E-8880-7E7B32164D08}"/>
              </a:ext>
            </a:extLst>
          </p:cNvPr>
          <p:cNvSpPr/>
          <p:nvPr/>
        </p:nvSpPr>
        <p:spPr>
          <a:xfrm>
            <a:off x="1612669" y="2423886"/>
            <a:ext cx="5187142" cy="7955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b="0" dirty="0"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496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Picture 9" descr="증기 기관 실루엣에 대한 이미지 검색결과">
            <a:extLst>
              <a:ext uri="{FF2B5EF4-FFF2-40B4-BE49-F238E27FC236}">
                <a16:creationId xmlns:a16="http://schemas.microsoft.com/office/drawing/2014/main" id="{736BDA2F-4842-4FFD-A728-F3643DF37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8021" l="7985" r="96578">
                        <a14:foregroundMark x1="24335" y1="45313" x2="24335" y2="45313"/>
                        <a14:foregroundMark x1="20913" y1="35417" x2="20913" y2="35417"/>
                        <a14:foregroundMark x1="30038" y1="26042" x2="30038" y2="26042"/>
                        <a14:foregroundMark x1="30038" y1="28125" x2="30038" y2="28125"/>
                        <a14:foregroundMark x1="30038" y1="30208" x2="30038" y2="30208"/>
                        <a14:foregroundMark x1="30038" y1="30729" x2="30038" y2="31250"/>
                        <a14:foregroundMark x1="14829" y1="33333" x2="14829" y2="33333"/>
                        <a14:foregroundMark x1="12928" y1="34896" x2="12928" y2="34896"/>
                        <a14:foregroundMark x1="11407" y1="37500" x2="11407" y2="37500"/>
                        <a14:foregroundMark x1="11407" y1="48958" x2="11407" y2="48958"/>
                        <a14:foregroundMark x1="10646" y1="52083" x2="10646" y2="52083"/>
                        <a14:foregroundMark x1="10646" y1="57813" x2="10646" y2="57813"/>
                        <a14:foregroundMark x1="9506" y1="46875" x2="9506" y2="46875"/>
                        <a14:foregroundMark x1="9886" y1="49479" x2="9886" y2="49479"/>
                        <a14:foregroundMark x1="9886" y1="51042" x2="9886" y2="51042"/>
                        <a14:foregroundMark x1="9506" y1="50000" x2="9506" y2="50000"/>
                        <a14:foregroundMark x1="9886" y1="51563" x2="9886" y2="51563"/>
                        <a14:foregroundMark x1="9886" y1="52604" x2="9886" y2="53125"/>
                        <a14:foregroundMark x1="9886" y1="53646" x2="9886" y2="53646"/>
                        <a14:foregroundMark x1="9886" y1="54167" x2="9886" y2="54167"/>
                        <a14:foregroundMark x1="9886" y1="54688" x2="9886" y2="54688"/>
                        <a14:foregroundMark x1="9886" y1="55208" x2="9886" y2="55208"/>
                        <a14:foregroundMark x1="9886" y1="55729" x2="9886" y2="55729"/>
                        <a14:foregroundMark x1="10266" y1="56771" x2="10266" y2="56771"/>
                        <a14:foregroundMark x1="10266" y1="57292" x2="10266" y2="57292"/>
                        <a14:foregroundMark x1="10266" y1="57813" x2="10266" y2="57813"/>
                        <a14:foregroundMark x1="10646" y1="58333" x2="10646" y2="58333"/>
                        <a14:foregroundMark x1="10646" y1="58854" x2="10646" y2="58854"/>
                        <a14:foregroundMark x1="11027" y1="59375" x2="11027" y2="59375"/>
                        <a14:foregroundMark x1="11407" y1="59896" x2="11407" y2="59896"/>
                        <a14:foregroundMark x1="11407" y1="60417" x2="11787" y2="60938"/>
                        <a14:foregroundMark x1="11787" y1="61458" x2="11787" y2="61458"/>
                        <a14:foregroundMark x1="12167" y1="61979" x2="12167" y2="61979"/>
                        <a14:foregroundMark x1="12548" y1="61979" x2="12928" y2="61979"/>
                        <a14:foregroundMark x1="13688" y1="61979" x2="13688" y2="61979"/>
                        <a14:foregroundMark x1="14449" y1="62500" x2="14449" y2="62500"/>
                        <a14:foregroundMark x1="14829" y1="63542" x2="14829" y2="64063"/>
                        <a14:foregroundMark x1="14829" y1="64583" x2="14829" y2="64583"/>
                        <a14:foregroundMark x1="14829" y1="65104" x2="14829" y2="65625"/>
                        <a14:foregroundMark x1="14829" y1="66146" x2="14829" y2="66146"/>
                        <a14:foregroundMark x1="14449" y1="66667" x2="14068" y2="67188"/>
                        <a14:foregroundMark x1="13688" y1="67188" x2="13308" y2="67188"/>
                        <a14:foregroundMark x1="13308" y1="67188" x2="13308" y2="67188"/>
                        <a14:foregroundMark x1="12548" y1="67188" x2="12167" y2="67188"/>
                        <a14:foregroundMark x1="11407" y1="67188" x2="11027" y2="67188"/>
                        <a14:foregroundMark x1="10646" y1="67188" x2="10266" y2="67188"/>
                        <a14:foregroundMark x1="9886" y1="67188" x2="9125" y2="66667"/>
                        <a14:foregroundMark x1="8745" y1="66146" x2="8365" y2="66146"/>
                        <a14:foregroundMark x1="8365" y1="65625" x2="8365" y2="65625"/>
                        <a14:foregroundMark x1="7985" y1="65104" x2="7985" y2="65104"/>
                        <a14:foregroundMark x1="7985" y1="65104" x2="7985" y2="65104"/>
                        <a14:foregroundMark x1="9125" y1="64583" x2="9125" y2="64583"/>
                        <a14:foregroundMark x1="10646" y1="65104" x2="11407" y2="66146"/>
                        <a14:foregroundMark x1="12167" y1="66667" x2="12548" y2="68229"/>
                        <a14:foregroundMark x1="13688" y1="68750" x2="14829" y2="69271"/>
                        <a14:foregroundMark x1="15589" y1="69271" x2="16350" y2="69792"/>
                        <a14:foregroundMark x1="16730" y1="70313" x2="16730" y2="70313"/>
                        <a14:foregroundMark x1="17110" y1="70313" x2="18251" y2="70833"/>
                        <a14:foregroundMark x1="18251" y1="70833" x2="19772" y2="71354"/>
                        <a14:foregroundMark x1="20152" y1="71354" x2="20152" y2="71354"/>
                        <a14:foregroundMark x1="20152" y1="71875" x2="20152" y2="71875"/>
                        <a14:foregroundMark x1="23574" y1="72396" x2="24335" y2="72917"/>
                        <a14:foregroundMark x1="24715" y1="72917" x2="25475" y2="73438"/>
                        <a14:foregroundMark x1="26236" y1="73438" x2="26996" y2="73958"/>
                        <a14:foregroundMark x1="27376" y1="74479" x2="27757" y2="74479"/>
                        <a14:foregroundMark x1="29278" y1="75521" x2="30418" y2="76042"/>
                        <a14:foregroundMark x1="30798" y1="76042" x2="31559" y2="76563"/>
                        <a14:foregroundMark x1="20532" y1="71875" x2="58935" y2="87500"/>
                        <a14:foregroundMark x1="58935" y1="87500" x2="69202" y2="87500"/>
                        <a14:foregroundMark x1="69202" y1="87500" x2="79087" y2="85938"/>
                        <a14:foregroundMark x1="79087" y1="85938" x2="84791" y2="76042"/>
                        <a14:foregroundMark x1="84791" y1="76042" x2="77947" y2="66146"/>
                        <a14:foregroundMark x1="77947" y1="66146" x2="72243" y2="27083"/>
                        <a14:foregroundMark x1="72243" y1="27083" x2="66920" y2="16146"/>
                        <a14:foregroundMark x1="66920" y1="16146" x2="58935" y2="8854"/>
                        <a14:foregroundMark x1="58935" y1="8854" x2="55133" y2="20833"/>
                        <a14:foregroundMark x1="55133" y1="20833" x2="45627" y2="19792"/>
                        <a14:foregroundMark x1="45627" y1="19792" x2="38403" y2="29167"/>
                        <a14:foregroundMark x1="38403" y1="29167" x2="32700" y2="29167"/>
                        <a14:foregroundMark x1="47148" y1="83333" x2="66160" y2="88542"/>
                        <a14:foregroundMark x1="66160" y1="88542" x2="76046" y2="88542"/>
                        <a14:foregroundMark x1="76046" y1="88542" x2="95817" y2="88542"/>
                        <a14:foregroundMark x1="95817" y1="88542" x2="86312" y2="85417"/>
                        <a14:foregroundMark x1="86312" y1="85417" x2="85171" y2="77604"/>
                        <a14:foregroundMark x1="77947" y1="65104" x2="85551" y2="72917"/>
                        <a14:foregroundMark x1="85551" y1="72917" x2="88213" y2="85417"/>
                        <a14:foregroundMark x1="88213" y1="85417" x2="96578" y2="88021"/>
                        <a14:foregroundMark x1="84791" y1="71875" x2="80989" y2="66667"/>
                        <a14:foregroundMark x1="85932" y1="71354" x2="83270" y2="68229"/>
                        <a14:foregroundMark x1="77186" y1="52604" x2="76046" y2="44271"/>
                        <a14:foregroundMark x1="76426" y1="45313" x2="76046" y2="43750"/>
                        <a14:foregroundMark x1="74905" y1="41146" x2="73004" y2="27604"/>
                        <a14:foregroundMark x1="73004" y1="27604" x2="71863" y2="25521"/>
                        <a14:foregroundMark x1="88973" y1="85938" x2="95817" y2="86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88" t="6829" r="3607" b="11734"/>
          <a:stretch/>
        </p:blipFill>
        <p:spPr bwMode="auto">
          <a:xfrm>
            <a:off x="2685565" y="1127336"/>
            <a:ext cx="2948458" cy="19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FDBB23-71A8-4A54-B5D0-78A673F0CB1C}"/>
              </a:ext>
            </a:extLst>
          </p:cNvPr>
          <p:cNvGrpSpPr/>
          <p:nvPr/>
        </p:nvGrpSpPr>
        <p:grpSpPr>
          <a:xfrm>
            <a:off x="555502" y="724998"/>
            <a:ext cx="7208585" cy="4065774"/>
            <a:chOff x="555502" y="724998"/>
            <a:chExt cx="7208585" cy="40657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918DF1-5AB7-4F53-B2E5-BEBAA4170C3B}"/>
                </a:ext>
              </a:extLst>
            </p:cNvPr>
            <p:cNvSpPr/>
            <p:nvPr/>
          </p:nvSpPr>
          <p:spPr>
            <a:xfrm>
              <a:off x="555502" y="724998"/>
              <a:ext cx="7208585" cy="4065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2F8993-610C-4673-8F74-259B9E6F3176}"/>
                </a:ext>
              </a:extLst>
            </p:cNvPr>
            <p:cNvSpPr/>
            <p:nvPr/>
          </p:nvSpPr>
          <p:spPr>
            <a:xfrm>
              <a:off x="1612669" y="985059"/>
              <a:ext cx="5187142" cy="22343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3991B4-E2F2-4137-8371-0B9FC410B568}"/>
                </a:ext>
              </a:extLst>
            </p:cNvPr>
            <p:cNvSpPr/>
            <p:nvPr/>
          </p:nvSpPr>
          <p:spPr>
            <a:xfrm>
              <a:off x="1325153" y="3429000"/>
              <a:ext cx="5762172" cy="1012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EC3845-F8B4-4F65-A5B3-A8C5BED58427}"/>
              </a:ext>
            </a:extLst>
          </p:cNvPr>
          <p:cNvGrpSpPr/>
          <p:nvPr/>
        </p:nvGrpSpPr>
        <p:grpSpPr>
          <a:xfrm>
            <a:off x="1612669" y="984961"/>
            <a:ext cx="5187142" cy="2254543"/>
            <a:chOff x="924050" y="1075528"/>
            <a:chExt cx="5515520" cy="26300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242870-0A71-4987-A348-C6CF62C2332B}"/>
                </a:ext>
              </a:extLst>
            </p:cNvPr>
            <p:cNvSpPr/>
            <p:nvPr/>
          </p:nvSpPr>
          <p:spPr>
            <a:xfrm>
              <a:off x="2043238" y="1699856"/>
              <a:ext cx="3274240" cy="139385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BDE0853C-17D7-4416-8B8C-0B79D475C017}"/>
                </a:ext>
              </a:extLst>
            </p:cNvPr>
            <p:cNvSpPr/>
            <p:nvPr/>
          </p:nvSpPr>
          <p:spPr>
            <a:xfrm rot="5400000">
              <a:off x="170057" y="1832422"/>
              <a:ext cx="2630073" cy="1116287"/>
            </a:xfrm>
            <a:prstGeom prst="trapezoid">
              <a:avLst>
                <a:gd name="adj" fmla="val 53974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C5CBADA9-99E6-421E-A072-01956C496190}"/>
                </a:ext>
              </a:extLst>
            </p:cNvPr>
            <p:cNvSpPr/>
            <p:nvPr/>
          </p:nvSpPr>
          <p:spPr>
            <a:xfrm rot="16200000">
              <a:off x="4560585" y="1832421"/>
              <a:ext cx="2630073" cy="1116287"/>
            </a:xfrm>
            <a:prstGeom prst="trapezoid">
              <a:avLst>
                <a:gd name="adj" fmla="val 53974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77F3EFA2-3216-47F0-A22B-C65631F8901B}"/>
                </a:ext>
              </a:extLst>
            </p:cNvPr>
            <p:cNvSpPr/>
            <p:nvPr/>
          </p:nvSpPr>
          <p:spPr>
            <a:xfrm>
              <a:off x="924050" y="3095294"/>
              <a:ext cx="5515520" cy="610307"/>
            </a:xfrm>
            <a:prstGeom prst="trapezoid">
              <a:avLst>
                <a:gd name="adj" fmla="val 184190"/>
              </a:avLst>
            </a:prstGeom>
            <a:solidFill>
              <a:schemeClr val="bg2">
                <a:lumMod val="75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7F73D4C9-9CA6-4073-B468-FA48B815DB54}"/>
                </a:ext>
              </a:extLst>
            </p:cNvPr>
            <p:cNvSpPr/>
            <p:nvPr/>
          </p:nvSpPr>
          <p:spPr>
            <a:xfrm rot="10800000">
              <a:off x="924050" y="1089548"/>
              <a:ext cx="5515520" cy="610307"/>
            </a:xfrm>
            <a:prstGeom prst="trapezoid">
              <a:avLst>
                <a:gd name="adj" fmla="val 184190"/>
              </a:avLst>
            </a:prstGeom>
            <a:solidFill>
              <a:schemeClr val="bg2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10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1AFF85D-77F0-4C32-A3F8-65C412F7E6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FDBB23-71A8-4A54-B5D0-78A673F0CB1C}"/>
              </a:ext>
            </a:extLst>
          </p:cNvPr>
          <p:cNvGrpSpPr/>
          <p:nvPr/>
        </p:nvGrpSpPr>
        <p:grpSpPr>
          <a:xfrm>
            <a:off x="555502" y="724998"/>
            <a:ext cx="7208585" cy="4065774"/>
            <a:chOff x="555502" y="724998"/>
            <a:chExt cx="7208585" cy="406577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918DF1-5AB7-4F53-B2E5-BEBAA4170C3B}"/>
                </a:ext>
              </a:extLst>
            </p:cNvPr>
            <p:cNvSpPr/>
            <p:nvPr/>
          </p:nvSpPr>
          <p:spPr>
            <a:xfrm>
              <a:off x="555502" y="724998"/>
              <a:ext cx="7208585" cy="40657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2F8993-610C-4673-8F74-259B9E6F3176}"/>
                </a:ext>
              </a:extLst>
            </p:cNvPr>
            <p:cNvSpPr/>
            <p:nvPr/>
          </p:nvSpPr>
          <p:spPr>
            <a:xfrm>
              <a:off x="1612669" y="985059"/>
              <a:ext cx="5187142" cy="223434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3991B4-E2F2-4137-8371-0B9FC410B568}"/>
                </a:ext>
              </a:extLst>
            </p:cNvPr>
            <p:cNvSpPr/>
            <p:nvPr/>
          </p:nvSpPr>
          <p:spPr>
            <a:xfrm>
              <a:off x="1325153" y="3429000"/>
              <a:ext cx="5762172" cy="101237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EC3845-F8B4-4F65-A5B3-A8C5BED58427}"/>
              </a:ext>
            </a:extLst>
          </p:cNvPr>
          <p:cNvGrpSpPr/>
          <p:nvPr/>
        </p:nvGrpSpPr>
        <p:grpSpPr>
          <a:xfrm>
            <a:off x="1612669" y="984961"/>
            <a:ext cx="5187142" cy="2254543"/>
            <a:chOff x="924050" y="1075528"/>
            <a:chExt cx="5515520" cy="26300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242870-0A71-4987-A348-C6CF62C2332B}"/>
                </a:ext>
              </a:extLst>
            </p:cNvPr>
            <p:cNvSpPr/>
            <p:nvPr/>
          </p:nvSpPr>
          <p:spPr>
            <a:xfrm>
              <a:off x="2043238" y="1699856"/>
              <a:ext cx="3274240" cy="139385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BDE0853C-17D7-4416-8B8C-0B79D475C017}"/>
                </a:ext>
              </a:extLst>
            </p:cNvPr>
            <p:cNvSpPr/>
            <p:nvPr/>
          </p:nvSpPr>
          <p:spPr>
            <a:xfrm rot="5400000">
              <a:off x="170057" y="1832422"/>
              <a:ext cx="2630073" cy="1116287"/>
            </a:xfrm>
            <a:prstGeom prst="trapezoid">
              <a:avLst>
                <a:gd name="adj" fmla="val 53974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id="{C5CBADA9-99E6-421E-A072-01956C496190}"/>
                </a:ext>
              </a:extLst>
            </p:cNvPr>
            <p:cNvSpPr/>
            <p:nvPr/>
          </p:nvSpPr>
          <p:spPr>
            <a:xfrm rot="16200000">
              <a:off x="4560585" y="1832421"/>
              <a:ext cx="2630073" cy="1116287"/>
            </a:xfrm>
            <a:prstGeom prst="trapezoid">
              <a:avLst>
                <a:gd name="adj" fmla="val 53974"/>
              </a:avLst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77F3EFA2-3216-47F0-A22B-C65631F8901B}"/>
                </a:ext>
              </a:extLst>
            </p:cNvPr>
            <p:cNvSpPr/>
            <p:nvPr/>
          </p:nvSpPr>
          <p:spPr>
            <a:xfrm>
              <a:off x="924050" y="3095294"/>
              <a:ext cx="5515520" cy="610307"/>
            </a:xfrm>
            <a:prstGeom prst="trapezoid">
              <a:avLst>
                <a:gd name="adj" fmla="val 184190"/>
              </a:avLst>
            </a:prstGeom>
            <a:solidFill>
              <a:schemeClr val="bg2">
                <a:lumMod val="75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7F73D4C9-9CA6-4073-B468-FA48B815DB54}"/>
                </a:ext>
              </a:extLst>
            </p:cNvPr>
            <p:cNvSpPr/>
            <p:nvPr/>
          </p:nvSpPr>
          <p:spPr>
            <a:xfrm rot="10800000">
              <a:off x="924050" y="1089548"/>
              <a:ext cx="5515520" cy="610307"/>
            </a:xfrm>
            <a:prstGeom prst="trapezoid">
              <a:avLst>
                <a:gd name="adj" fmla="val 184190"/>
              </a:avLst>
            </a:prstGeom>
            <a:solidFill>
              <a:schemeClr val="bg2">
                <a:lumMod val="5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ko-KR" altLang="en-US" b="0" dirty="0"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953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FDEF5D-1E91-4439-876F-523EE0978A91}"/>
              </a:ext>
            </a:extLst>
          </p:cNvPr>
          <p:cNvSpPr txBox="1"/>
          <p:nvPr/>
        </p:nvSpPr>
        <p:spPr>
          <a:xfrm>
            <a:off x="888557" y="709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BE980-C2EF-40F5-95F9-F2F8F02E6B6D}"/>
              </a:ext>
            </a:extLst>
          </p:cNvPr>
          <p:cNvSpPr txBox="1"/>
          <p:nvPr/>
        </p:nvSpPr>
        <p:spPr>
          <a:xfrm>
            <a:off x="4281080" y="14784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히어로 칸타레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B0B95-D32A-439E-8EE6-BB6D02182583}"/>
              </a:ext>
            </a:extLst>
          </p:cNvPr>
          <p:cNvSpPr txBox="1"/>
          <p:nvPr/>
        </p:nvSpPr>
        <p:spPr>
          <a:xfrm>
            <a:off x="6096000" y="882122"/>
            <a:ext cx="5284206" cy="15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&lt;</a:t>
            </a:r>
            <a:r>
              <a:rPr lang="ko-KR" altLang="en-US" sz="1600" dirty="0">
                <a:solidFill>
                  <a:schemeClr val="bg1"/>
                </a:solidFill>
              </a:rPr>
              <a:t>히어로 칸타레</a:t>
            </a:r>
            <a:r>
              <a:rPr lang="en-US" altLang="ko-KR" sz="1600" dirty="0">
                <a:solidFill>
                  <a:schemeClr val="bg1"/>
                </a:solidFill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</a:rPr>
              <a:t>테트라</a:t>
            </a:r>
            <a:r>
              <a:rPr lang="en-US" altLang="ko-KR" sz="1600" dirty="0">
                <a:solidFill>
                  <a:schemeClr val="bg1"/>
                </a:solidFill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</a:rPr>
              <a:t>라고 불리는 세계에서 일어나는 이야기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응축된 힘을 보관하는 큐브의 실험을 통해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53B829-D17B-431C-8FC8-F602B4CC2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3754683"/>
            <a:ext cx="4699322" cy="2225995"/>
          </a:xfrm>
          <a:prstGeom prst="rect">
            <a:avLst/>
          </a:prstGeom>
        </p:spPr>
      </p:pic>
      <p:pic>
        <p:nvPicPr>
          <p:cNvPr id="6" name="그림 5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4413F2A-F416-4A1B-B3F2-BB9EECF21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1209943"/>
            <a:ext cx="4699321" cy="2225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15667-D634-483A-AE11-B1A1B535A04D}"/>
              </a:ext>
            </a:extLst>
          </p:cNvPr>
          <p:cNvSpPr txBox="1"/>
          <p:nvPr/>
        </p:nvSpPr>
        <p:spPr>
          <a:xfrm>
            <a:off x="4010742" y="344681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배경 스토리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9CAED-3207-4D10-92FD-2DA528646855}"/>
              </a:ext>
            </a:extLst>
          </p:cNvPr>
          <p:cNvSpPr txBox="1"/>
          <p:nvPr/>
        </p:nvSpPr>
        <p:spPr>
          <a:xfrm>
            <a:off x="4010742" y="6004769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게임 내부 스토리</a:t>
            </a:r>
          </a:p>
        </p:txBody>
      </p:sp>
    </p:spTree>
    <p:extLst>
      <p:ext uri="{BB962C8B-B14F-4D97-AF65-F5344CB8AC3E}">
        <p14:creationId xmlns:p14="http://schemas.microsoft.com/office/powerpoint/2010/main" val="2781170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FDEF5D-1E91-4439-876F-523EE0978A91}"/>
              </a:ext>
            </a:extLst>
          </p:cNvPr>
          <p:cNvSpPr txBox="1"/>
          <p:nvPr/>
        </p:nvSpPr>
        <p:spPr>
          <a:xfrm>
            <a:off x="888557" y="709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A33F5-D962-48A1-A3BF-4A4463B6ADDC}"/>
              </a:ext>
            </a:extLst>
          </p:cNvPr>
          <p:cNvSpPr txBox="1"/>
          <p:nvPr/>
        </p:nvSpPr>
        <p:spPr>
          <a:xfrm>
            <a:off x="6096000" y="940820"/>
            <a:ext cx="5743575" cy="55846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&lt; </a:t>
            </a:r>
            <a:r>
              <a:rPr lang="ko-KR" altLang="en-US" b="1" dirty="0">
                <a:solidFill>
                  <a:schemeClr val="bg1"/>
                </a:solidFill>
              </a:rPr>
              <a:t>중년 기사 김봉식</a:t>
            </a:r>
            <a:r>
              <a:rPr lang="en-US" altLang="ko-KR" b="1" dirty="0">
                <a:solidFill>
                  <a:schemeClr val="bg1"/>
                </a:solidFill>
              </a:rPr>
              <a:t> 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주인공 </a:t>
            </a:r>
            <a:r>
              <a:rPr lang="en-US" altLang="ko-KR" sz="1600" dirty="0">
                <a:solidFill>
                  <a:schemeClr val="bg1"/>
                </a:solidFill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</a:rPr>
              <a:t>김봉식</a:t>
            </a:r>
            <a:r>
              <a:rPr lang="en-US" altLang="ko-KR" sz="1600" dirty="0">
                <a:solidFill>
                  <a:schemeClr val="bg1"/>
                </a:solidFill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</a:rPr>
              <a:t>이 장난감 투구를 억지로 머리에 쓰면서 일어나는 이야기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사건의 발단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투구가 벗겨지지 않는 다는 이유로 뜬금 없이 용사가 되겠다고 결심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</a:rPr>
              <a:t>병맛</a:t>
            </a:r>
            <a:r>
              <a:rPr lang="en-US" altLang="ko-KR" sz="1600" dirty="0">
                <a:solidFill>
                  <a:schemeClr val="bg1"/>
                </a:solidFill>
              </a:rPr>
              <a:t>’ </a:t>
            </a:r>
            <a:r>
              <a:rPr lang="ko-KR" altLang="en-US" sz="1600" dirty="0">
                <a:solidFill>
                  <a:schemeClr val="bg1"/>
                </a:solidFill>
              </a:rPr>
              <a:t>코믹요소로 진행의 이유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검이 없어 나뭇가지를 들고 던전을 찾아 감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던전 속 재화를 통해 무기를 강화해야하는 이유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현실에 존재하지 않는 던전이 갑자기 생겨남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코믹요소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던전이 탑 형태로 되어 있고 그곳의 몬스터가 동면 중이라 공격해도 반응이 없음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던전의 구분과 진행에 따른 컨텐츠 추가 가능성 염두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게임을 방치해도 진행에 지장 없는 이유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A144F2-38E4-4E37-9AE2-A1AB31411452}"/>
              </a:ext>
            </a:extLst>
          </p:cNvPr>
          <p:cNvGrpSpPr/>
          <p:nvPr/>
        </p:nvGrpSpPr>
        <p:grpSpPr>
          <a:xfrm>
            <a:off x="811794" y="1104523"/>
            <a:ext cx="3320214" cy="5046810"/>
            <a:chOff x="717632" y="1496769"/>
            <a:chExt cx="2641205" cy="40146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B9323D2-8410-40D7-970F-FFF12C891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60" b="11138"/>
            <a:stretch/>
          </p:blipFill>
          <p:spPr>
            <a:xfrm>
              <a:off x="717632" y="1496769"/>
              <a:ext cx="1307768" cy="202097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524A2C-E706-45C7-A165-EEB25E18F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8" b="11352"/>
            <a:stretch/>
          </p:blipFill>
          <p:spPr>
            <a:xfrm>
              <a:off x="2036960" y="1496769"/>
              <a:ext cx="1321876" cy="202097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5B78054-9375-429D-95BF-B3F6BE43B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65" b="11923"/>
            <a:stretch/>
          </p:blipFill>
          <p:spPr>
            <a:xfrm>
              <a:off x="717633" y="3517744"/>
              <a:ext cx="1320602" cy="199372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E9D753-234C-4699-82DB-B996FEB23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66" b="11921"/>
            <a:stretch/>
          </p:blipFill>
          <p:spPr>
            <a:xfrm>
              <a:off x="2038235" y="3517744"/>
              <a:ext cx="1320602" cy="199372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C43B40-A8D3-4DCC-A5F1-84DD1A148A09}"/>
              </a:ext>
            </a:extLst>
          </p:cNvPr>
          <p:cNvSpPr txBox="1"/>
          <p:nvPr/>
        </p:nvSpPr>
        <p:spPr>
          <a:xfrm>
            <a:off x="4146539" y="338344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게임 초기 스토리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80D1E0-F3DB-4855-8D75-8CAF893E6C22}"/>
              </a:ext>
            </a:extLst>
          </p:cNvPr>
          <p:cNvSpPr txBox="1"/>
          <p:nvPr/>
        </p:nvSpPr>
        <p:spPr>
          <a:xfrm>
            <a:off x="4146539" y="5889723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추가 컨텐츠 스토리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EF11C-DC02-4255-844C-5BEC94D8A6E8}"/>
              </a:ext>
            </a:extLst>
          </p:cNvPr>
          <p:cNvSpPr txBox="1"/>
          <p:nvPr/>
        </p:nvSpPr>
        <p:spPr>
          <a:xfrm>
            <a:off x="4146539" y="147844"/>
            <a:ext cx="196399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중년 기사 김봉식</a:t>
            </a:r>
          </a:p>
        </p:txBody>
      </p:sp>
    </p:spTree>
    <p:extLst>
      <p:ext uri="{BB962C8B-B14F-4D97-AF65-F5344CB8AC3E}">
        <p14:creationId xmlns:p14="http://schemas.microsoft.com/office/powerpoint/2010/main" val="154802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FDEF5D-1E91-4439-876F-523EE0978A91}"/>
              </a:ext>
            </a:extLst>
          </p:cNvPr>
          <p:cNvSpPr txBox="1"/>
          <p:nvPr/>
        </p:nvSpPr>
        <p:spPr>
          <a:xfrm>
            <a:off x="888557" y="7090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BE980-C2EF-40F5-95F9-F2F8F02E6B6D}"/>
              </a:ext>
            </a:extLst>
          </p:cNvPr>
          <p:cNvSpPr txBox="1"/>
          <p:nvPr/>
        </p:nvSpPr>
        <p:spPr>
          <a:xfrm>
            <a:off x="7351207" y="132455"/>
            <a:ext cx="3952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Pc &amp;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모바일의 스토리 분석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C8C8F56-755C-4CD1-BCC0-1832E9188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77595"/>
              </p:ext>
            </p:extLst>
          </p:nvPr>
        </p:nvGraphicFramePr>
        <p:xfrm>
          <a:off x="888557" y="1071432"/>
          <a:ext cx="10414886" cy="4464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245">
                  <a:extLst>
                    <a:ext uri="{9D8B030D-6E8A-4147-A177-3AD203B41FA5}">
                      <a16:colId xmlns:a16="http://schemas.microsoft.com/office/drawing/2014/main" val="4177093179"/>
                    </a:ext>
                  </a:extLst>
                </a:gridCol>
                <a:gridCol w="2243452">
                  <a:extLst>
                    <a:ext uri="{9D8B030D-6E8A-4147-A177-3AD203B41FA5}">
                      <a16:colId xmlns:a16="http://schemas.microsoft.com/office/drawing/2014/main" val="3529828657"/>
                    </a:ext>
                  </a:extLst>
                </a:gridCol>
                <a:gridCol w="3388916">
                  <a:extLst>
                    <a:ext uri="{9D8B030D-6E8A-4147-A177-3AD203B41FA5}">
                      <a16:colId xmlns:a16="http://schemas.microsoft.com/office/drawing/2014/main" val="2124137941"/>
                    </a:ext>
                  </a:extLst>
                </a:gridCol>
                <a:gridCol w="3541273">
                  <a:extLst>
                    <a:ext uri="{9D8B030D-6E8A-4147-A177-3AD203B41FA5}">
                      <a16:colId xmlns:a16="http://schemas.microsoft.com/office/drawing/2014/main" val="91640006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히어로 칸타레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중년기사 김봉식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764369"/>
                  </a:ext>
                </a:extLst>
              </a:tr>
              <a:tr h="370840">
                <a:tc rowSpan="5"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스토리를 마케팅에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5650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컨셉을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703807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플레이의 목적을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387042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캐릭터에 매력을 증폭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95694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튜토리얼에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3005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기존 웹툰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활용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다차원 우주 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특유의 독립적 스토리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현재와 중세 </a:t>
                      </a:r>
                      <a:r>
                        <a:rPr lang="en-US" altLang="ko-KR" sz="1400" dirty="0"/>
                        <a:t>RPG</a:t>
                      </a:r>
                      <a:r>
                        <a:rPr lang="ko-KR" altLang="en-US" sz="1400" dirty="0"/>
                        <a:t>적 요소가 함께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488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전달방식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 일러스트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대사 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짧은 만화 일러스트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836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유저 관심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매우 높은 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매우 낮은 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5342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관련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메인 퀘스트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레이드</a:t>
                      </a:r>
                      <a:r>
                        <a:rPr lang="en-US" altLang="ko-KR" sz="1400" dirty="0"/>
                        <a:t>(PVE)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플레이 자체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731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8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3CA645-D872-4FE9-A545-170D202A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간략한 게임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6FA3E-82B5-4E38-B5A4-9351C6B89D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4E0631-DCA3-4410-844B-CF2FE6520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26589"/>
              </p:ext>
            </p:extLst>
          </p:nvPr>
        </p:nvGraphicFramePr>
        <p:xfrm>
          <a:off x="5882696" y="1796861"/>
          <a:ext cx="5969559" cy="164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25">
                  <a:extLst>
                    <a:ext uri="{9D8B030D-6E8A-4147-A177-3AD203B41FA5}">
                      <a16:colId xmlns:a16="http://schemas.microsoft.com/office/drawing/2014/main" val="3149119418"/>
                    </a:ext>
                  </a:extLst>
                </a:gridCol>
                <a:gridCol w="2980847">
                  <a:extLst>
                    <a:ext uri="{9D8B030D-6E8A-4147-A177-3AD203B41FA5}">
                      <a16:colId xmlns:a16="http://schemas.microsoft.com/office/drawing/2014/main" val="4001384410"/>
                    </a:ext>
                  </a:extLst>
                </a:gridCol>
                <a:gridCol w="1198504">
                  <a:extLst>
                    <a:ext uri="{9D8B030D-6E8A-4147-A177-3AD203B41FA5}">
                      <a16:colId xmlns:a16="http://schemas.microsoft.com/office/drawing/2014/main" val="1630289604"/>
                    </a:ext>
                  </a:extLst>
                </a:gridCol>
                <a:gridCol w="868583">
                  <a:extLst>
                    <a:ext uri="{9D8B030D-6E8A-4147-A177-3AD203B41FA5}">
                      <a16:colId xmlns:a16="http://schemas.microsoft.com/office/drawing/2014/main" val="3913223206"/>
                    </a:ext>
                  </a:extLst>
                </a:gridCol>
              </a:tblGrid>
              <a:tr h="30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 앤 슬래시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 뷰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12101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타겟 유저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조작을 선호하는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유저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짧은 시간에 즐길 수 있는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찾는 유저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5149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차별화된 스킬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사양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36983"/>
                  </a:ext>
                </a:extLst>
              </a:tr>
              <a:tr h="224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제스처활용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육성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던전 공략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도전 과제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PVP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724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C5A7301-F5AD-4449-B882-9D6593DE32DB}"/>
              </a:ext>
            </a:extLst>
          </p:cNvPr>
          <p:cNvGrpSpPr/>
          <p:nvPr/>
        </p:nvGrpSpPr>
        <p:grpSpPr>
          <a:xfrm>
            <a:off x="437326" y="2143905"/>
            <a:ext cx="5149588" cy="2726053"/>
            <a:chOff x="3521206" y="1421664"/>
            <a:chExt cx="5149588" cy="27260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A46CED7-75A3-4ED7-89DD-7539134708F0}"/>
                </a:ext>
              </a:extLst>
            </p:cNvPr>
            <p:cNvGrpSpPr/>
            <p:nvPr/>
          </p:nvGrpSpPr>
          <p:grpSpPr>
            <a:xfrm>
              <a:off x="3521206" y="1421664"/>
              <a:ext cx="5149588" cy="2726053"/>
              <a:chOff x="5292270" y="969080"/>
              <a:chExt cx="5149588" cy="2726053"/>
            </a:xfrm>
          </p:grpSpPr>
          <p:pic>
            <p:nvPicPr>
              <p:cNvPr id="28" name="Picture 2" descr="7.png">
                <a:extLst>
                  <a:ext uri="{FF2B5EF4-FFF2-40B4-BE49-F238E27FC236}">
                    <a16:creationId xmlns:a16="http://schemas.microsoft.com/office/drawing/2014/main" id="{121BA4E9-60EE-4AD4-888D-DAC388420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7.png">
                <a:extLst>
                  <a:ext uri="{FF2B5EF4-FFF2-40B4-BE49-F238E27FC236}">
                    <a16:creationId xmlns:a16="http://schemas.microsoft.com/office/drawing/2014/main" id="{4BAE2273-3AFD-4FE6-8EE4-08EE771A5D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8" descr="관련 이미지">
              <a:extLst>
                <a:ext uri="{FF2B5EF4-FFF2-40B4-BE49-F238E27FC236}">
                  <a16:creationId xmlns:a16="http://schemas.microsoft.com/office/drawing/2014/main" id="{44A3D755-0ACB-454B-A732-14BCF8E80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7688858" y="3290805"/>
              <a:ext cx="749048" cy="691849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관련 이미지">
              <a:extLst>
                <a:ext uri="{FF2B5EF4-FFF2-40B4-BE49-F238E27FC236}">
                  <a16:creationId xmlns:a16="http://schemas.microsoft.com/office/drawing/2014/main" id="{49AB8D92-0EDB-4F2F-954C-6286FA128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3787871" y="3361950"/>
              <a:ext cx="491804" cy="51950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구름 8">
              <a:extLst>
                <a:ext uri="{FF2B5EF4-FFF2-40B4-BE49-F238E27FC236}">
                  <a16:creationId xmlns:a16="http://schemas.microsoft.com/office/drawing/2014/main" id="{4786262F-0842-4CEB-9C5D-7E744B315A14}"/>
                </a:ext>
              </a:extLst>
            </p:cNvPr>
            <p:cNvSpPr/>
            <p:nvPr/>
          </p:nvSpPr>
          <p:spPr>
            <a:xfrm rot="11330651" flipV="1">
              <a:off x="5523564" y="3152404"/>
              <a:ext cx="441960" cy="105050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B67894-F5E8-42FF-836E-5DE9340FD8EF}"/>
                </a:ext>
              </a:extLst>
            </p:cNvPr>
            <p:cNvSpPr/>
            <p:nvPr/>
          </p:nvSpPr>
          <p:spPr>
            <a:xfrm>
              <a:off x="6386824" y="3034664"/>
              <a:ext cx="67545" cy="675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D759F9-8F24-4D0E-8885-49193F6ECC5A}"/>
                </a:ext>
              </a:extLst>
            </p:cNvPr>
            <p:cNvGrpSpPr/>
            <p:nvPr/>
          </p:nvGrpSpPr>
          <p:grpSpPr>
            <a:xfrm>
              <a:off x="5426034" y="3759274"/>
              <a:ext cx="1372288" cy="354918"/>
              <a:chOff x="5426034" y="3656785"/>
              <a:chExt cx="1372288" cy="354918"/>
            </a:xfrm>
          </p:grpSpPr>
          <p:pic>
            <p:nvPicPr>
              <p:cNvPr id="25" name="Picture 14" descr="룬 .png에 대한 이미지 검색결과">
                <a:extLst>
                  <a:ext uri="{FF2B5EF4-FFF2-40B4-BE49-F238E27FC236}">
                    <a16:creationId xmlns:a16="http://schemas.microsoft.com/office/drawing/2014/main" id="{458567A2-CAA0-4F8F-A98B-3C4490F463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6" descr="룬 .png에 대한 이미지 검색결과">
                <a:extLst>
                  <a:ext uri="{FF2B5EF4-FFF2-40B4-BE49-F238E27FC236}">
                    <a16:creationId xmlns:a16="http://schemas.microsoft.com/office/drawing/2014/main" id="{B4CA5FC4-7071-4811-9C64-7EFCFAC25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8" descr="룬 .png에 대한 이미지 검색결과">
                <a:extLst>
                  <a:ext uri="{FF2B5EF4-FFF2-40B4-BE49-F238E27FC236}">
                    <a16:creationId xmlns:a16="http://schemas.microsoft.com/office/drawing/2014/main" id="{C3E22CF0-0E42-4618-A830-EA6B1B611F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0" descr="룬 .png에 대한 이미지 검색결과">
              <a:extLst>
                <a:ext uri="{FF2B5EF4-FFF2-40B4-BE49-F238E27FC236}">
                  <a16:creationId xmlns:a16="http://schemas.microsoft.com/office/drawing/2014/main" id="{ADE0FA21-6564-4975-971A-8ACFED5ED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279" y="3152720"/>
              <a:ext cx="552559" cy="552559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CAFBFC9-E27C-46C6-909B-B7650689135F}"/>
                </a:ext>
              </a:extLst>
            </p:cNvPr>
            <p:cNvGrpSpPr/>
            <p:nvPr/>
          </p:nvGrpSpPr>
          <p:grpSpPr>
            <a:xfrm>
              <a:off x="5819665" y="2531103"/>
              <a:ext cx="552559" cy="80816"/>
              <a:chOff x="2408560" y="2703874"/>
              <a:chExt cx="552559" cy="8081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DE0AB9C-B82B-4D7F-8620-5EB3100A0AD8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B5208AD-3E6E-4690-A6E1-41A4F8065BF0}"/>
                  </a:ext>
                </a:extLst>
              </p:cNvPr>
              <p:cNvCxnSpPr>
                <a:stCxn id="21" idx="0"/>
                <a:endCxn id="21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3D756D2-7E3E-4A5A-8464-96F6942B1CD6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EE33B22-CEA7-4C6F-96A7-D4BE87FC40C9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2EBE3D-7D0E-4B84-B4FB-CC5F35F9F14E}"/>
                </a:ext>
              </a:extLst>
            </p:cNvPr>
            <p:cNvGrpSpPr/>
            <p:nvPr/>
          </p:nvGrpSpPr>
          <p:grpSpPr>
            <a:xfrm>
              <a:off x="8353425" y="1489342"/>
              <a:ext cx="243538" cy="243538"/>
              <a:chOff x="9074944" y="1004887"/>
              <a:chExt cx="243538" cy="24353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A6DB9493-98B2-45D9-BE95-09EB411E92CA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73558EF-FAD4-41CD-9D5F-6281FF6E1378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40165C46-6C81-4A34-A54F-89D36F40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19A66D49-165D-4C8F-89B5-6A402B070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C0FF0D2E-2967-436C-8ECC-1D2950A0963F}"/>
                </a:ext>
              </a:extLst>
            </p:cNvPr>
            <p:cNvSpPr/>
            <p:nvPr/>
          </p:nvSpPr>
          <p:spPr>
            <a:xfrm rot="8100000">
              <a:off x="5677037" y="2634834"/>
              <a:ext cx="818873" cy="81887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59DC9F7-BBB7-4195-B148-CBBC68D47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5819666" y="2708598"/>
              <a:ext cx="552559" cy="541718"/>
            </a:xfrm>
            <a:prstGeom prst="rect">
              <a:avLst/>
            </a:prstGeom>
          </p:spPr>
        </p:pic>
      </p:grpSp>
      <p:graphicFrame>
        <p:nvGraphicFramePr>
          <p:cNvPr id="30" name="표 38">
            <a:extLst>
              <a:ext uri="{FF2B5EF4-FFF2-40B4-BE49-F238E27FC236}">
                <a16:creationId xmlns:a16="http://schemas.microsoft.com/office/drawing/2014/main" id="{1852A2B6-B4FD-4A8A-98EC-D66668E85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82781"/>
              </p:ext>
            </p:extLst>
          </p:nvPr>
        </p:nvGraphicFramePr>
        <p:xfrm>
          <a:off x="5882696" y="3860668"/>
          <a:ext cx="5969560" cy="1717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752">
                  <a:extLst>
                    <a:ext uri="{9D8B030D-6E8A-4147-A177-3AD203B41FA5}">
                      <a16:colId xmlns:a16="http://schemas.microsoft.com/office/drawing/2014/main" val="1920522340"/>
                    </a:ext>
                  </a:extLst>
                </a:gridCol>
                <a:gridCol w="4323808">
                  <a:extLst>
                    <a:ext uri="{9D8B030D-6E8A-4147-A177-3AD203B41FA5}">
                      <a16:colId xmlns:a16="http://schemas.microsoft.com/office/drawing/2014/main" val="266976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액션과 전력을 중요시하는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보스를 처치하며 얻는 성취감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희귀 아이템을 수집하는 욕구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수동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시너지 효과를 활용한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플레이 타임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좁은 맵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0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5445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1E5E8DA-86F5-4EC8-A33D-D3E14DCE02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EE16C9-1DE8-4053-A721-25B73DAEA32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텔링 방식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2F58D34-AF3E-498C-85A6-6386259DF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27521"/>
              </p:ext>
            </p:extLst>
          </p:nvPr>
        </p:nvGraphicFramePr>
        <p:xfrm>
          <a:off x="2552700" y="281447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800773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28537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954085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089467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1273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9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67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8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44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19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2C37133-94C7-429C-BC11-1D9783F2E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74254-E8BE-47D8-8ABF-5628A1392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간략한 줄거리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05AC0-6E64-472B-8482-A29CF2E13053}"/>
              </a:ext>
            </a:extLst>
          </p:cNvPr>
          <p:cNvSpPr txBox="1"/>
          <p:nvPr/>
        </p:nvSpPr>
        <p:spPr>
          <a:xfrm>
            <a:off x="1066800" y="3124111"/>
            <a:ext cx="1007012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ㅐㅐㅐ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7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ACBB43-AEC0-4194-A77B-5D4834306C0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태엽 전사 ＇세계관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C7B38-502E-46C4-AB0B-A9641D4362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세계관 설정</a:t>
            </a:r>
          </a:p>
        </p:txBody>
      </p:sp>
    </p:spTree>
    <p:extLst>
      <p:ext uri="{BB962C8B-B14F-4D97-AF65-F5344CB8AC3E}">
        <p14:creationId xmlns:p14="http://schemas.microsoft.com/office/powerpoint/2010/main" val="259132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396E1A-3EE3-423A-AA94-824D9BEC8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856E54-DA52-4599-8640-0DB7FB4A85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7056" y="85725"/>
            <a:ext cx="2664110" cy="461963"/>
          </a:xfrm>
        </p:spPr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크루세이더</a:t>
            </a:r>
            <a:r>
              <a:rPr lang="ko-KR" altLang="en-US" dirty="0"/>
              <a:t> 퀘스트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개체 틀 7" descr="건물이(가) 표시된 사진&#10;&#10;자동 생성된 설명">
            <a:extLst>
              <a:ext uri="{FF2B5EF4-FFF2-40B4-BE49-F238E27FC236}">
                <a16:creationId xmlns:a16="http://schemas.microsoft.com/office/drawing/2014/main" id="{95280E8E-2D30-4A7C-AD68-54A6384DDA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r="3971"/>
          <a:stretch>
            <a:fillRect/>
          </a:stretch>
        </p:blipFill>
        <p:spPr/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8E6DB8F-13ED-4C66-9494-41FCC1B90B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 r="3931"/>
          <a:stretch>
            <a:fillRect/>
          </a:stretch>
        </p:blipFill>
        <p:spPr/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788661D1-015C-4A02-9BF9-9B4744D264D6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468851562"/>
              </p:ext>
            </p:extLst>
          </p:nvPr>
        </p:nvGraphicFramePr>
        <p:xfrm>
          <a:off x="6229350" y="1060450"/>
          <a:ext cx="5330823" cy="5144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773">
                  <a:extLst>
                    <a:ext uri="{9D8B030D-6E8A-4147-A177-3AD203B41FA5}">
                      <a16:colId xmlns:a16="http://schemas.microsoft.com/office/drawing/2014/main" val="107586658"/>
                    </a:ext>
                  </a:extLst>
                </a:gridCol>
                <a:gridCol w="2178521">
                  <a:extLst>
                    <a:ext uri="{9D8B030D-6E8A-4147-A177-3AD203B41FA5}">
                      <a16:colId xmlns:a16="http://schemas.microsoft.com/office/drawing/2014/main" val="3858865771"/>
                    </a:ext>
                  </a:extLst>
                </a:gridCol>
                <a:gridCol w="2359529">
                  <a:extLst>
                    <a:ext uri="{9D8B030D-6E8A-4147-A177-3AD203B41FA5}">
                      <a16:colId xmlns:a16="http://schemas.microsoft.com/office/drawing/2014/main" val="4151215065"/>
                    </a:ext>
                  </a:extLst>
                </a:gridCol>
              </a:tblGrid>
              <a:tr h="377758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튜토리얼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정보 전달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830328"/>
                  </a:ext>
                </a:extLst>
              </a:tr>
              <a:tr h="238324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튜토리얼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튜토리얼 스토리 진행 중 게임 플레이를 일시정지해 내용 전달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튜토리얼을 받기 싫은 유저 또는 이미 이전에 받은 유저의 편의를 위해 </a:t>
                      </a:r>
                      <a:r>
                        <a:rPr lang="en-US" altLang="ko-KR" sz="1200" dirty="0"/>
                        <a:t>SKIP</a:t>
                      </a:r>
                      <a:r>
                        <a:rPr lang="ko-KR" altLang="en-US" sz="1200" dirty="0"/>
                        <a:t>을 지원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유저가 게임을 직접 플레이 하며 전투에 중요한 요소들을 배웠으면 하는 생각에 다음과 같은 방식을 사용한 것으로 추정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유저마다 취향과 선호하는 스토리가 다름으로 </a:t>
                      </a:r>
                      <a:r>
                        <a:rPr lang="en-US" altLang="ko-KR" sz="1200" dirty="0"/>
                        <a:t>SKIP</a:t>
                      </a:r>
                      <a:r>
                        <a:rPr lang="ko-KR" altLang="en-US" sz="1200" dirty="0"/>
                        <a:t>기능을 통해 불편함을 해소함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63169"/>
                  </a:ext>
                </a:extLst>
              </a:tr>
              <a:tr h="238324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유저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TIP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긴 리소스 다운로드 시간 또는 던전 진입을 위한 로딩 시간을 활용한 간단하고 유용한 </a:t>
                      </a:r>
                      <a:r>
                        <a:rPr lang="en-US" altLang="ko-KR" sz="1200" dirty="0"/>
                        <a:t>TIP</a:t>
                      </a:r>
                      <a:r>
                        <a:rPr lang="ko-KR" altLang="en-US" sz="1200" dirty="0"/>
                        <a:t>정보를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유저에게 게임을 플레이하면서 낭비되는 시간을 최소화 시키기 위한 노력으로 보임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꿀</a:t>
                      </a:r>
                      <a:r>
                        <a:rPr lang="en-US" altLang="ko-KR" sz="1200" dirty="0"/>
                        <a:t>TIP’ 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이벤트 참여 방법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등 유저에게 도움이 되는 정보를 지속적으로 전달하는 효과적인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422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294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963967-AD43-458B-A518-E80B2FDBC1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발단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B2C0B4-BD2E-43A3-813D-E45F11C673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AF6335-8C51-4840-A1D7-3D4B33202935}"/>
              </a:ext>
            </a:extLst>
          </p:cNvPr>
          <p:cNvSpPr/>
          <p:nvPr/>
        </p:nvSpPr>
        <p:spPr>
          <a:xfrm>
            <a:off x="3080854" y="4465649"/>
            <a:ext cx="8457188" cy="190948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주인공 소년의 짧은 과거이야기를 통해 하루 아침에 사라진 할아버지에 대한 그리움을 공감하도록 하여 앞으로 게임 플레이에 목표로 작용할 수 있도록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C138B78-7650-4FDE-A69C-30BBB6AE7855}"/>
              </a:ext>
            </a:extLst>
          </p:cNvPr>
          <p:cNvSpPr/>
          <p:nvPr/>
        </p:nvSpPr>
        <p:spPr>
          <a:xfrm>
            <a:off x="3080854" y="1286458"/>
            <a:ext cx="8457188" cy="30599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해당 스토리</a:t>
            </a:r>
            <a:r>
              <a:rPr lang="en-US" altLang="ko-KR" sz="1400" dirty="0"/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할아버지와 단 둘이 인적 드문 시골에 살고 있는 주인공 소년은 할아버지에게 학교에 가고 싶다고 부탁한 덕에 또래와 한 학년 느리지만 학교에 갈 수 있게 되어 매우 행복했다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소년이 학교를 간 사이 의문의 남성들이 할아버지를 납치했고 소년이 학교에서 돌아 왔을 때는 이상하게 생긴 사람이 소년을 쫓아 오기 시작했다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소년은 필사적으로 뛰었지만 결국 붙잡히게 되었고 절체절명의 순간에 하늘은 나는 소녀가 소년을 구하게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기절한 소년을 데리고 자신의 소속기지로 돌아온 소녀는 소년을 치료하기 위해 검사를 시작하는데 매우 이상한 점을 발견한다</a:t>
            </a:r>
            <a:r>
              <a:rPr lang="en-US" altLang="ko-K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8472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9F251DA-B522-43BA-9722-F7DBAAD770E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0FBE7-F549-4A47-99F3-7242C9C978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39D48D31-13A4-465C-9861-4EB2585DD419}"/>
              </a:ext>
            </a:extLst>
          </p:cNvPr>
          <p:cNvSpPr/>
          <p:nvPr/>
        </p:nvSpPr>
        <p:spPr>
          <a:xfrm>
            <a:off x="739588" y="129214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발단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배경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3770913A-5F9E-438B-883F-F04D19042E9F}"/>
              </a:ext>
            </a:extLst>
          </p:cNvPr>
          <p:cNvSpPr/>
          <p:nvPr/>
        </p:nvSpPr>
        <p:spPr>
          <a:xfrm>
            <a:off x="739588" y="2986472"/>
            <a:ext cx="1694330" cy="1694330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전개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ko-KR" altLang="en-US" dirty="0"/>
              <a:t>튜토리얼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E4248AD5-C8AD-4C65-B7F2-3E62E1206ECF}"/>
              </a:ext>
            </a:extLst>
          </p:cNvPr>
          <p:cNvSpPr/>
          <p:nvPr/>
        </p:nvSpPr>
        <p:spPr>
          <a:xfrm>
            <a:off x="739588" y="4680802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위기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진행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9E7E2B-EDFE-4D8F-8197-256A58A67128}"/>
              </a:ext>
            </a:extLst>
          </p:cNvPr>
          <p:cNvSpPr/>
          <p:nvPr/>
        </p:nvSpPr>
        <p:spPr>
          <a:xfrm>
            <a:off x="3080854" y="4465649"/>
            <a:ext cx="8457188" cy="190948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 </a:t>
            </a:r>
            <a:r>
              <a:rPr lang="ko-KR" altLang="en-US" sz="1600" dirty="0"/>
              <a:t>의도 </a:t>
            </a:r>
            <a:r>
              <a:rPr lang="en-US" altLang="ko-KR" sz="16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주인공의 정체를 궁금해 하도록 하는 장치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당당하게 본인이 할 일을 수행하는 모습으로 유저가 성취감을 느끼도록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캐릭터마다 강력한 특수능력이 있음을 인지 하도록 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83B8E4-4A76-46BC-AAB8-622384E5AB29}"/>
              </a:ext>
            </a:extLst>
          </p:cNvPr>
          <p:cNvSpPr/>
          <p:nvPr/>
        </p:nvSpPr>
        <p:spPr>
          <a:xfrm>
            <a:off x="3080854" y="1286458"/>
            <a:ext cx="8457188" cy="30599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 </a:t>
            </a:r>
            <a:r>
              <a:rPr lang="ko-KR" altLang="en-US" sz="1400" dirty="0"/>
              <a:t>해당 스토리 </a:t>
            </a:r>
            <a:r>
              <a:rPr lang="en-US" altLang="ko-KR" sz="1400" dirty="0"/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할아버지의 흔적을 쫓기 위해 먼저 위험을 무릅쓰고 집에 돌아온 소년과 소녀는 어질러진 집을 다시한번 둘러보고는 나가려고 했지만 대기하도 있던 적에게 들키게 되어 어쩔 수 없는 싸움을 시작하게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소년을 지키며 싸우려는 소녀는 이전보다 훨씬 더 적은 기량밖에 사용할 수 업었고 그 때문에 손쉽게 제압당했다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위기에 빠진 소년은 소녀의 도움으로 자신의 특수능력을 사용하게 되고 적을 제압하게 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73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6781CB-93F8-4454-9404-0E940E0A48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9B2C7C-1741-4A5D-9A80-E4D542F322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sp>
        <p:nvSpPr>
          <p:cNvPr id="5" name="설명선: 아래쪽 화살표 4">
            <a:extLst>
              <a:ext uri="{FF2B5EF4-FFF2-40B4-BE49-F238E27FC236}">
                <a16:creationId xmlns:a16="http://schemas.microsoft.com/office/drawing/2014/main" id="{A01E5A38-94A9-4168-8732-E187D9751A9D}"/>
              </a:ext>
            </a:extLst>
          </p:cNvPr>
          <p:cNvSpPr/>
          <p:nvPr/>
        </p:nvSpPr>
        <p:spPr>
          <a:xfrm>
            <a:off x="593282" y="1259540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발단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게임 배경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설명선: 아래쪽 화살표 5">
            <a:extLst>
              <a:ext uri="{FF2B5EF4-FFF2-40B4-BE49-F238E27FC236}">
                <a16:creationId xmlns:a16="http://schemas.microsoft.com/office/drawing/2014/main" id="{8739E183-940E-4E7B-8B4F-C17B94CD3E4D}"/>
              </a:ext>
            </a:extLst>
          </p:cNvPr>
          <p:cNvSpPr/>
          <p:nvPr/>
        </p:nvSpPr>
        <p:spPr>
          <a:xfrm>
            <a:off x="593282" y="2953870"/>
            <a:ext cx="1694330" cy="1694330"/>
          </a:xfrm>
          <a:prstGeom prst="downArrowCallou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전개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튜토리얼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4E425B1F-D87F-4A4A-8169-0D752C2257E4}"/>
              </a:ext>
            </a:extLst>
          </p:cNvPr>
          <p:cNvSpPr/>
          <p:nvPr/>
        </p:nvSpPr>
        <p:spPr>
          <a:xfrm>
            <a:off x="593282" y="4680802"/>
            <a:ext cx="1694330" cy="1694330"/>
          </a:xfrm>
          <a:prstGeom prst="downArrow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위기</a:t>
            </a:r>
            <a:endParaRPr lang="en-US" altLang="ko-KR" dirty="0"/>
          </a:p>
          <a:p>
            <a:pPr algn="ctr"/>
            <a:r>
              <a:rPr lang="en-US" altLang="ko-KR" dirty="0"/>
              <a:t>&lt;</a:t>
            </a:r>
            <a:r>
              <a:rPr lang="ko-KR" altLang="en-US" dirty="0"/>
              <a:t>게임 진행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DA9D5B1-3111-4809-86EB-AB940FB1A754}"/>
              </a:ext>
            </a:extLst>
          </p:cNvPr>
          <p:cNvSpPr/>
          <p:nvPr/>
        </p:nvSpPr>
        <p:spPr>
          <a:xfrm>
            <a:off x="3080854" y="4451903"/>
            <a:ext cx="8457188" cy="190948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라이벌 집단과 대립구조를 형성해 목표의식을 고착 시킴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위기를 어떻게 해결할지 유저가 직접 플레이를 고민하도록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앞으로 스토리를 궁금하게 만드는 작용</a:t>
            </a:r>
            <a:endParaRPr lang="en-US" altLang="ko-KR" sz="14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49152D-6937-42AA-B63A-46427227F96A}"/>
              </a:ext>
            </a:extLst>
          </p:cNvPr>
          <p:cNvSpPr/>
          <p:nvPr/>
        </p:nvSpPr>
        <p:spPr>
          <a:xfrm>
            <a:off x="3080854" y="1286458"/>
            <a:ext cx="8457188" cy="305996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해당 스토리</a:t>
            </a:r>
            <a:r>
              <a:rPr lang="en-US" altLang="ko-KR" sz="1400" dirty="0"/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집에서 정보를 얻을 수 없어 급하게 할아버지의 단골 가게에 라도 들려 보려 마을로 나가는데 마을에는 이미 적들이 소년과 소녀를 찾고 있었다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몰래 조심스럽게 할아버지 단골 커피숍에 들린 소년과 소녀는 할아버지의 행적에 대해 물어보는데 가게 점원은 몇 이전부터 오시지 않아서 모르겠다고 말한다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설상가상 또 적의 함정에 빠진 소년과 소녀는 이전에는 만나지 못한 거대한 메카닉을 만나게 된다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과연 무사히 함정을 탈출해 할아버지를 찾을 수 있을 까</a:t>
            </a:r>
            <a:r>
              <a:rPr lang="en-US" altLang="ko-KR" sz="1400" dirty="0"/>
              <a:t>?....</a:t>
            </a:r>
          </a:p>
        </p:txBody>
      </p:sp>
    </p:spTree>
    <p:extLst>
      <p:ext uri="{BB962C8B-B14F-4D97-AF65-F5344CB8AC3E}">
        <p14:creationId xmlns:p14="http://schemas.microsoft.com/office/powerpoint/2010/main" val="3474374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467B1E-82FC-4A5F-83CF-DEA859E23E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속 갈등요소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14CF3-159F-45AB-8507-390BE1E6BA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D0791-1854-4162-95FA-327FE94A9F1B}"/>
              </a:ext>
            </a:extLst>
          </p:cNvPr>
          <p:cNvSpPr txBox="1"/>
          <p:nvPr/>
        </p:nvSpPr>
        <p:spPr>
          <a:xfrm>
            <a:off x="1033182" y="1747610"/>
            <a:ext cx="10125635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과거 인류 문명의 발전에 큰 공을 세운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세기의 마법사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라는 별명의 발명가의 사망 이후 사건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발명가의 </a:t>
            </a:r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명의 자식의 각자 욕심에 의해 발생하는 연쇄적인 사건들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타락한 정부에 대항하는 레지스탕스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두 집단의 갈등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인류의 다음 진화라고 생각했던 발명품의 무기화로 인한 대량 살생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정부 기관이 쫓고 있는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공방의 </a:t>
            </a:r>
            <a:r>
              <a:rPr lang="en-US" altLang="ko-KR" dirty="0">
                <a:solidFill>
                  <a:schemeClr val="bg1"/>
                </a:solidFill>
              </a:rPr>
              <a:t>7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첫째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하루 아침에 실종된 할아버지를 찾아 떠나는 소년과 그를 도와주는 소녀의 이야기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소년의 기억속에는 마냥 자상한 할아버지였지만 사람들에게는 궁금증 투성이의 의문의 남자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</a:rPr>
              <a:t>할아버지의 행적을 쫓을 수록 나오는 과거 이야기</a:t>
            </a:r>
          </a:p>
        </p:txBody>
      </p:sp>
    </p:spTree>
    <p:extLst>
      <p:ext uri="{BB962C8B-B14F-4D97-AF65-F5344CB8AC3E}">
        <p14:creationId xmlns:p14="http://schemas.microsoft.com/office/powerpoint/2010/main" val="3448137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1C797B2-0006-4AD9-8D6D-22A7E7918DB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80854" y="122101"/>
            <a:ext cx="1662595" cy="29295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보드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75482-A9CA-45F7-B9C0-E1047E5D14E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0252" y="55861"/>
            <a:ext cx="2092448" cy="48013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화면 표시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30D3BD-3BF5-4B6D-A165-9CB417D0FAE8}"/>
              </a:ext>
            </a:extLst>
          </p:cNvPr>
          <p:cNvGrpSpPr/>
          <p:nvPr/>
        </p:nvGrpSpPr>
        <p:grpSpPr>
          <a:xfrm>
            <a:off x="2425977" y="806908"/>
            <a:ext cx="7340045" cy="4001245"/>
            <a:chOff x="716438" y="1013814"/>
            <a:chExt cx="7824247" cy="426519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042208-9D46-4434-9BD4-8B3D8543253F}"/>
                </a:ext>
              </a:extLst>
            </p:cNvPr>
            <p:cNvGrpSpPr/>
            <p:nvPr userDrawn="1"/>
          </p:nvGrpSpPr>
          <p:grpSpPr>
            <a:xfrm>
              <a:off x="716438" y="1013814"/>
              <a:ext cx="7484882" cy="4107965"/>
              <a:chOff x="1" y="0"/>
              <a:chExt cx="11645347" cy="6391373"/>
            </a:xfrm>
          </p:grpSpPr>
          <p:sp>
            <p:nvSpPr>
              <p:cNvPr id="7" name="이등변 삼각형 6">
                <a:extLst>
                  <a:ext uri="{FF2B5EF4-FFF2-40B4-BE49-F238E27FC236}">
                    <a16:creationId xmlns:a16="http://schemas.microsoft.com/office/drawing/2014/main" id="{90869415-421F-4C25-9F42-BCCE883B320A}"/>
                  </a:ext>
                </a:extLst>
              </p:cNvPr>
              <p:cNvSpPr/>
              <p:nvPr userDrawn="1"/>
            </p:nvSpPr>
            <p:spPr>
              <a:xfrm>
                <a:off x="3166809" y="25543"/>
                <a:ext cx="1203569" cy="52322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자유형 1301">
                <a:extLst>
                  <a:ext uri="{FF2B5EF4-FFF2-40B4-BE49-F238E27FC236}">
                    <a16:creationId xmlns:a16="http://schemas.microsoft.com/office/drawing/2014/main" id="{D482DECC-D839-484C-BAA4-67239F7A8F82}"/>
                  </a:ext>
                </a:extLst>
              </p:cNvPr>
              <p:cNvSpPr/>
              <p:nvPr userDrawn="1"/>
            </p:nvSpPr>
            <p:spPr>
              <a:xfrm>
                <a:off x="45006" y="0"/>
                <a:ext cx="3723588" cy="523220"/>
              </a:xfrm>
              <a:custGeom>
                <a:avLst/>
                <a:gdLst>
                  <a:gd name="connsiteX0" fmla="*/ 0 w 6794939"/>
                  <a:gd name="connsiteY0" fmla="*/ 0 h 1198179"/>
                  <a:gd name="connsiteX1" fmla="*/ 299546 w 6794939"/>
                  <a:gd name="connsiteY1" fmla="*/ 0 h 1198179"/>
                  <a:gd name="connsiteX2" fmla="*/ 1418897 w 6794939"/>
                  <a:gd name="connsiteY2" fmla="*/ 0 h 1198179"/>
                  <a:gd name="connsiteX3" fmla="*/ 6794939 w 6794939"/>
                  <a:gd name="connsiteY3" fmla="*/ 0 h 1198179"/>
                  <a:gd name="connsiteX4" fmla="*/ 6495394 w 6794939"/>
                  <a:gd name="connsiteY4" fmla="*/ 1198179 h 1198179"/>
                  <a:gd name="connsiteX5" fmla="*/ 1418897 w 6794939"/>
                  <a:gd name="connsiteY5" fmla="*/ 1198179 h 1198179"/>
                  <a:gd name="connsiteX6" fmla="*/ 1 w 6794939"/>
                  <a:gd name="connsiteY6" fmla="*/ 1198179 h 1198179"/>
                  <a:gd name="connsiteX7" fmla="*/ 0 w 6794939"/>
                  <a:gd name="connsiteY7" fmla="*/ 1198179 h 1198179"/>
                  <a:gd name="connsiteX0" fmla="*/ 0 w 6794939"/>
                  <a:gd name="connsiteY0" fmla="*/ 0 h 1213945"/>
                  <a:gd name="connsiteX1" fmla="*/ 299546 w 6794939"/>
                  <a:gd name="connsiteY1" fmla="*/ 0 h 1213945"/>
                  <a:gd name="connsiteX2" fmla="*/ 1418897 w 6794939"/>
                  <a:gd name="connsiteY2" fmla="*/ 0 h 1213945"/>
                  <a:gd name="connsiteX3" fmla="*/ 6794939 w 6794939"/>
                  <a:gd name="connsiteY3" fmla="*/ 0 h 1213945"/>
                  <a:gd name="connsiteX4" fmla="*/ 5990898 w 6794939"/>
                  <a:gd name="connsiteY4" fmla="*/ 1213945 h 1213945"/>
                  <a:gd name="connsiteX5" fmla="*/ 1418897 w 6794939"/>
                  <a:gd name="connsiteY5" fmla="*/ 1198179 h 1213945"/>
                  <a:gd name="connsiteX6" fmla="*/ 1 w 6794939"/>
                  <a:gd name="connsiteY6" fmla="*/ 1198179 h 1213945"/>
                  <a:gd name="connsiteX7" fmla="*/ 0 w 6794939"/>
                  <a:gd name="connsiteY7" fmla="*/ 1198179 h 1213945"/>
                  <a:gd name="connsiteX8" fmla="*/ 0 w 6794939"/>
                  <a:gd name="connsiteY8" fmla="*/ 0 h 1213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4939" h="1213945">
                    <a:moveTo>
                      <a:pt x="0" y="0"/>
                    </a:moveTo>
                    <a:lnTo>
                      <a:pt x="299546" y="0"/>
                    </a:lnTo>
                    <a:lnTo>
                      <a:pt x="1418897" y="0"/>
                    </a:lnTo>
                    <a:lnTo>
                      <a:pt x="6794939" y="0"/>
                    </a:lnTo>
                    <a:lnTo>
                      <a:pt x="5990898" y="1213945"/>
                    </a:lnTo>
                    <a:lnTo>
                      <a:pt x="1418897" y="1198179"/>
                    </a:lnTo>
                    <a:lnTo>
                      <a:pt x="1" y="1198179"/>
                    </a:lnTo>
                    <a:lnTo>
                      <a:pt x="0" y="1198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ko-KR" sz="1400" dirty="0"/>
              </a:p>
            </p:txBody>
          </p:sp>
          <p:sp>
            <p:nvSpPr>
              <p:cNvPr id="9" name="자유형 1301">
                <a:extLst>
                  <a:ext uri="{FF2B5EF4-FFF2-40B4-BE49-F238E27FC236}">
                    <a16:creationId xmlns:a16="http://schemas.microsoft.com/office/drawing/2014/main" id="{8201B29B-1884-4AC2-A0CD-C2A5B0E1A804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2497313" cy="523220"/>
              </a:xfrm>
              <a:custGeom>
                <a:avLst/>
                <a:gdLst>
                  <a:gd name="connsiteX0" fmla="*/ 0 w 6794939"/>
                  <a:gd name="connsiteY0" fmla="*/ 0 h 1198179"/>
                  <a:gd name="connsiteX1" fmla="*/ 299546 w 6794939"/>
                  <a:gd name="connsiteY1" fmla="*/ 0 h 1198179"/>
                  <a:gd name="connsiteX2" fmla="*/ 1418897 w 6794939"/>
                  <a:gd name="connsiteY2" fmla="*/ 0 h 1198179"/>
                  <a:gd name="connsiteX3" fmla="*/ 6794939 w 6794939"/>
                  <a:gd name="connsiteY3" fmla="*/ 0 h 1198179"/>
                  <a:gd name="connsiteX4" fmla="*/ 6495394 w 6794939"/>
                  <a:gd name="connsiteY4" fmla="*/ 1198179 h 1198179"/>
                  <a:gd name="connsiteX5" fmla="*/ 1418897 w 6794939"/>
                  <a:gd name="connsiteY5" fmla="*/ 1198179 h 1198179"/>
                  <a:gd name="connsiteX6" fmla="*/ 1 w 6794939"/>
                  <a:gd name="connsiteY6" fmla="*/ 1198179 h 1198179"/>
                  <a:gd name="connsiteX7" fmla="*/ 0 w 6794939"/>
                  <a:gd name="connsiteY7" fmla="*/ 1198179 h 1198179"/>
                  <a:gd name="connsiteX0" fmla="*/ 0 w 6794939"/>
                  <a:gd name="connsiteY0" fmla="*/ 0 h 1213945"/>
                  <a:gd name="connsiteX1" fmla="*/ 299546 w 6794939"/>
                  <a:gd name="connsiteY1" fmla="*/ 0 h 1213945"/>
                  <a:gd name="connsiteX2" fmla="*/ 1418897 w 6794939"/>
                  <a:gd name="connsiteY2" fmla="*/ 0 h 1213945"/>
                  <a:gd name="connsiteX3" fmla="*/ 6794939 w 6794939"/>
                  <a:gd name="connsiteY3" fmla="*/ 0 h 1213945"/>
                  <a:gd name="connsiteX4" fmla="*/ 5990898 w 6794939"/>
                  <a:gd name="connsiteY4" fmla="*/ 1213945 h 1213945"/>
                  <a:gd name="connsiteX5" fmla="*/ 1418897 w 6794939"/>
                  <a:gd name="connsiteY5" fmla="*/ 1198179 h 1213945"/>
                  <a:gd name="connsiteX6" fmla="*/ 1 w 6794939"/>
                  <a:gd name="connsiteY6" fmla="*/ 1198179 h 1213945"/>
                  <a:gd name="connsiteX7" fmla="*/ 0 w 6794939"/>
                  <a:gd name="connsiteY7" fmla="*/ 1198179 h 1213945"/>
                  <a:gd name="connsiteX8" fmla="*/ 0 w 6794939"/>
                  <a:gd name="connsiteY8" fmla="*/ 0 h 1213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4939" h="1213945">
                    <a:moveTo>
                      <a:pt x="0" y="0"/>
                    </a:moveTo>
                    <a:lnTo>
                      <a:pt x="299546" y="0"/>
                    </a:lnTo>
                    <a:lnTo>
                      <a:pt x="1418897" y="0"/>
                    </a:lnTo>
                    <a:lnTo>
                      <a:pt x="6794939" y="0"/>
                    </a:lnTo>
                    <a:lnTo>
                      <a:pt x="5990898" y="1213945"/>
                    </a:lnTo>
                    <a:lnTo>
                      <a:pt x="1418897" y="1198179"/>
                    </a:lnTo>
                    <a:lnTo>
                      <a:pt x="1" y="1198179"/>
                    </a:lnTo>
                    <a:lnTo>
                      <a:pt x="0" y="1198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b="1" dirty="0">
                    <a:solidFill>
                      <a:schemeClr val="bg2">
                        <a:lumMod val="10000"/>
                      </a:schemeClr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씬 번호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72590AD-37AA-4000-819D-EC237BE61D3B}"/>
                  </a:ext>
                </a:extLst>
              </p:cNvPr>
              <p:cNvSpPr/>
              <p:nvPr userDrawn="1"/>
            </p:nvSpPr>
            <p:spPr>
              <a:xfrm>
                <a:off x="546651" y="726192"/>
                <a:ext cx="7238619" cy="407172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B267966-A906-4D3F-9626-EBF84B6246CD}"/>
                  </a:ext>
                </a:extLst>
              </p:cNvPr>
              <p:cNvSpPr/>
              <p:nvPr userDrawn="1"/>
            </p:nvSpPr>
            <p:spPr>
              <a:xfrm>
                <a:off x="8135331" y="726192"/>
                <a:ext cx="3510017" cy="407172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1EC77D7-FCB6-4416-9046-1983427FE834}"/>
                  </a:ext>
                </a:extLst>
              </p:cNvPr>
              <p:cNvSpPr/>
              <p:nvPr userDrawn="1"/>
            </p:nvSpPr>
            <p:spPr>
              <a:xfrm>
                <a:off x="555501" y="5090474"/>
                <a:ext cx="5540499" cy="1300899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932926-78B8-4172-B7C5-8063B3783101}"/>
                  </a:ext>
                </a:extLst>
              </p:cNvPr>
              <p:cNvSpPr txBox="1"/>
              <p:nvPr userDrawn="1"/>
            </p:nvSpPr>
            <p:spPr>
              <a:xfrm>
                <a:off x="2497314" y="96252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컷 번호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CE62784-E659-460D-B7BA-E121A120AB8E}"/>
                  </a:ext>
                </a:extLst>
              </p:cNvPr>
              <p:cNvSpPr/>
              <p:nvPr userDrawn="1"/>
            </p:nvSpPr>
            <p:spPr>
              <a:xfrm>
                <a:off x="6096000" y="5090474"/>
                <a:ext cx="5540499" cy="1300899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B3BFE12-2901-464E-8356-8931539A4722}"/>
                  </a:ext>
                </a:extLst>
              </p:cNvPr>
              <p:cNvSpPr/>
              <p:nvPr userDrawn="1"/>
            </p:nvSpPr>
            <p:spPr>
              <a:xfrm>
                <a:off x="1325153" y="3857109"/>
                <a:ext cx="5762172" cy="63414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텍스트 박스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214E8B-F522-42F9-B95D-31A57E3F835E}"/>
                </a:ext>
              </a:extLst>
            </p:cNvPr>
            <p:cNvSpPr/>
            <p:nvPr userDrawn="1"/>
          </p:nvSpPr>
          <p:spPr>
            <a:xfrm>
              <a:off x="716438" y="1030231"/>
              <a:ext cx="7824247" cy="424877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E566470F-3D50-47DA-A4DF-519D82ECD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44781"/>
              </p:ext>
            </p:extLst>
          </p:nvPr>
        </p:nvGraphicFramePr>
        <p:xfrm>
          <a:off x="2026379" y="524238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630271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0395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48173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1006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803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플레이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2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41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FCF3DD3B-C1BE-4D3B-B135-FF57B2F492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소리 음향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자연의 소리 </a:t>
            </a:r>
            <a:r>
              <a:rPr lang="en-US" altLang="ko-KR" dirty="0"/>
              <a:t>(</a:t>
            </a:r>
            <a:r>
              <a:rPr lang="ko-KR" altLang="en-US" dirty="0"/>
              <a:t>참새</a:t>
            </a:r>
            <a:r>
              <a:rPr lang="en-US" altLang="ko-KR" dirty="0"/>
              <a:t>, </a:t>
            </a:r>
            <a:r>
              <a:rPr lang="ko-KR" altLang="en-US" dirty="0"/>
              <a:t>시냇물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왈츠 느낌의 </a:t>
            </a:r>
            <a:r>
              <a:rPr lang="en-US" altLang="ko-KR" dirty="0"/>
              <a:t>BGM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주인공이 살고 있는 마을의 숲 배경 그림</a:t>
            </a:r>
            <a:endParaRPr lang="en-US" altLang="ko-KR" dirty="0"/>
          </a:p>
          <a:p>
            <a:r>
              <a:rPr lang="ko-KR" altLang="en-US" dirty="0"/>
              <a:t>천천히 화면을 이동 시켜 주인공과 친구를 화면에 담는다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조용한 숲 배경에 친구와 놀고 있는 두 아이의 웃음소리가 들린다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 </a:t>
            </a:r>
            <a:r>
              <a:rPr lang="ko-KR" altLang="en-US" dirty="0"/>
              <a:t>레지스탕스 주둔 지역 </a:t>
            </a:r>
            <a:r>
              <a:rPr lang="en-US" altLang="ko-KR" dirty="0"/>
              <a:t>‘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지역 명</a:t>
            </a:r>
            <a:r>
              <a:rPr lang="en-US" altLang="ko-KR" dirty="0">
                <a:sym typeface="Wingdings" panose="05000000000000000000" pitchFamily="2" charset="2"/>
              </a:rPr>
              <a:t>)’]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튜토리얼 스토리의 배경장소를 알려준다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지역을 소개할 때 군사용어를 섞어 사용해 스토리상 분쟁 중임을 유저에게 전달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F4A658E3-5142-4F9E-A0FE-248040FBF897}"/>
              </a:ext>
            </a:extLst>
          </p:cNvPr>
          <p:cNvSpPr/>
          <p:nvPr/>
        </p:nvSpPr>
        <p:spPr>
          <a:xfrm>
            <a:off x="555501" y="2568633"/>
            <a:ext cx="7208585" cy="720749"/>
          </a:xfrm>
          <a:prstGeom prst="arc">
            <a:avLst>
              <a:gd name="adj1" fmla="val 10798946"/>
              <a:gd name="adj2" fmla="val 21574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80EE4B-ACC2-495F-95B9-A32A844802E6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0481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223F6C0-A541-4745-8BEE-3EBA5E9880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소리 음향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왈츠 느낌의 </a:t>
            </a:r>
            <a:r>
              <a:rPr lang="en-US" altLang="ko-KR" dirty="0"/>
              <a:t>BGM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화면 연출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주인공 일러스트와 그의 친구의 일러스트를 동시에 보여줌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시간이 많이 지나 해어지려고 하는데 다음부터 놀러 자주 못 온다는 친구의 말에 왜 인지 물어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내일부터 학교에 간다는 주인공의 말에 주인공은 학교가 무엇인지 물어 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친구도 학교에 대해 잘 몰라 ＂그냥 친구들이 많은 곳</a:t>
            </a:r>
            <a:r>
              <a:rPr lang="en-US" altLang="ko-KR" dirty="0"/>
              <a:t>”</a:t>
            </a:r>
            <a:r>
              <a:rPr lang="ko-KR" altLang="en-US" dirty="0"/>
              <a:t>이라고 설명한다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 친구의 말에 주인공도 학교에 가고 싶었다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주인공의 순수함을 전달</a:t>
            </a:r>
            <a:endParaRPr lang="en-US" altLang="ko-KR" dirty="0"/>
          </a:p>
          <a:p>
            <a:r>
              <a:rPr lang="ko-KR" altLang="en-US" dirty="0"/>
              <a:t>다른 부모들과 달리 학교에 대해 전혀 신경 쓰지 않는 소년의 보호자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F4A658E3-5142-4F9E-A0FE-248040FBF897}"/>
              </a:ext>
            </a:extLst>
          </p:cNvPr>
          <p:cNvSpPr/>
          <p:nvPr/>
        </p:nvSpPr>
        <p:spPr>
          <a:xfrm>
            <a:off x="555501" y="2568633"/>
            <a:ext cx="7208585" cy="720749"/>
          </a:xfrm>
          <a:prstGeom prst="arc">
            <a:avLst>
              <a:gd name="adj1" fmla="val 10798946"/>
              <a:gd name="adj2" fmla="val 21574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11B33A3-7E5F-4B95-BC69-FB67F0DF603D}"/>
              </a:ext>
            </a:extLst>
          </p:cNvPr>
          <p:cNvSpPr/>
          <p:nvPr/>
        </p:nvSpPr>
        <p:spPr>
          <a:xfrm>
            <a:off x="1848919" y="1446415"/>
            <a:ext cx="1778923" cy="3194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F520BFE-D72C-410B-8D8F-9AC4120C3462}"/>
              </a:ext>
            </a:extLst>
          </p:cNvPr>
          <p:cNvSpPr/>
          <p:nvPr/>
        </p:nvSpPr>
        <p:spPr>
          <a:xfrm>
            <a:off x="4921136" y="1446415"/>
            <a:ext cx="1778923" cy="3194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  <a:br>
              <a:rPr lang="en-US" altLang="ko-KR" dirty="0"/>
            </a:br>
            <a:r>
              <a:rPr lang="ko-KR" altLang="en-US" dirty="0"/>
              <a:t>친구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84DF29-0A42-441E-B45C-85AF17766315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6746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601D00B2-9934-4203-9842-30933573B7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잔잔한 느낌의 편안함을 주는 </a:t>
            </a:r>
            <a:r>
              <a:rPr lang="en-US" altLang="ko-KR" dirty="0"/>
              <a:t>BGM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사진기 셔터가 내려가는 듯한 연출로 화면 전환</a:t>
            </a:r>
            <a:endParaRPr lang="en-US" altLang="ko-KR" dirty="0"/>
          </a:p>
          <a:p>
            <a:r>
              <a:rPr lang="ko-KR" altLang="en-US" dirty="0"/>
              <a:t>늦은 오후 노을 빛이 들어오는 집 내부 분위기를 연출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주인공이 집으로 돌아 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스토리 진행에 매우 핵심 장소로 이동함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4D00CE-5574-4E72-94E2-BE3B40A4C733}"/>
              </a:ext>
            </a:extLst>
          </p:cNvPr>
          <p:cNvGrpSpPr/>
          <p:nvPr/>
        </p:nvGrpSpPr>
        <p:grpSpPr>
          <a:xfrm>
            <a:off x="555502" y="708373"/>
            <a:ext cx="1098166" cy="2049512"/>
            <a:chOff x="555502" y="708373"/>
            <a:chExt cx="1098166" cy="2049512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24DD76-364C-4431-8481-D24AD9D80E3E}"/>
                </a:ext>
              </a:extLst>
            </p:cNvPr>
            <p:cNvCxnSpPr>
              <a:stCxn id="9" idx="1"/>
            </p:cNvCxnSpPr>
            <p:nvPr/>
          </p:nvCxnSpPr>
          <p:spPr>
            <a:xfrm flipV="1">
              <a:off x="555502" y="1986742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60C406-B7BD-4E8C-9E17-9B9FAA2AB6A1}"/>
                </a:ext>
              </a:extLst>
            </p:cNvPr>
            <p:cNvCxnSpPr/>
            <p:nvPr/>
          </p:nvCxnSpPr>
          <p:spPr>
            <a:xfrm flipV="1">
              <a:off x="1653668" y="708373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DADF6D-512A-4A2A-A704-1666F724B266}"/>
              </a:ext>
            </a:extLst>
          </p:cNvPr>
          <p:cNvCxnSpPr>
            <a:cxnSpLocks/>
          </p:cNvCxnSpPr>
          <p:nvPr/>
        </p:nvCxnSpPr>
        <p:spPr>
          <a:xfrm>
            <a:off x="1653668" y="1986742"/>
            <a:ext cx="50277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A79B79-7408-493C-94DE-121826D6D46B}"/>
              </a:ext>
            </a:extLst>
          </p:cNvPr>
          <p:cNvCxnSpPr/>
          <p:nvPr/>
        </p:nvCxnSpPr>
        <p:spPr>
          <a:xfrm flipH="1" flipV="1">
            <a:off x="6681417" y="2003269"/>
            <a:ext cx="1090418" cy="77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EABFC1B-A926-4424-8DB8-C7E380F06993}"/>
              </a:ext>
            </a:extLst>
          </p:cNvPr>
          <p:cNvCxnSpPr/>
          <p:nvPr/>
        </p:nvCxnSpPr>
        <p:spPr>
          <a:xfrm flipH="1" flipV="1">
            <a:off x="6673669" y="724900"/>
            <a:ext cx="0" cy="1278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5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BF9FB2E8-815E-4F7E-92F3-9D1AB0867C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잔잔한 클래식 같이 마음을 안정시키는 노래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집 내부 전경을 보여줌</a:t>
            </a:r>
            <a:endParaRPr lang="en-US" altLang="ko-KR" dirty="0"/>
          </a:p>
          <a:p>
            <a:r>
              <a:rPr lang="ko-KR" altLang="en-US" dirty="0"/>
              <a:t>창밖은 늦은 오후 노을을 연상하게 하는 색으로 연출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할아버지는 주인공을 반기고 저녁먹을 준비하라고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할아버지께 학교가 무엇인지 물어보는 주인공</a:t>
            </a:r>
            <a:endParaRPr lang="en-US" altLang="ko-KR" dirty="0"/>
          </a:p>
          <a:p>
            <a:r>
              <a:rPr lang="ko-KR" altLang="en-US" dirty="0"/>
              <a:t>할아버지는 학교에 대해 얼버무리려 하지만 잘 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주인공은 할아버지께 친구 따라 학교에 가고 싶다고 울며 조르게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할아버지는 울음을 그치는 조건으로 다음날 마을 이장에게 물어봐 주기로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자연스러워 보이면서 손자가 학교에 가는 것을 원하지 않는 듯한 느낌으로 묘한 반감이 생기는 구간 </a:t>
            </a:r>
            <a:r>
              <a:rPr lang="en-US" altLang="ko-KR" dirty="0"/>
              <a:t>( </a:t>
            </a:r>
            <a:r>
              <a:rPr lang="ko-KR" altLang="en-US" dirty="0"/>
              <a:t>유저가 할아버지의 행동이 조금 이상하게 느껴지도록 함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4921135" y="1055716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할아버지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AC7CCE-5E09-4671-80B5-D95E892D6ECB}"/>
              </a:ext>
            </a:extLst>
          </p:cNvPr>
          <p:cNvSpPr/>
          <p:nvPr/>
        </p:nvSpPr>
        <p:spPr>
          <a:xfrm>
            <a:off x="1848919" y="1596044"/>
            <a:ext cx="1778923" cy="3194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22BC0-4789-44BB-BB58-6194C94E624D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6976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874973EF-CAF6-4FC1-B362-B7C34AD5BF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참새 소리</a:t>
            </a:r>
            <a:endParaRPr lang="en-US" altLang="ko-KR" dirty="0"/>
          </a:p>
          <a:p>
            <a:r>
              <a:rPr lang="ko-KR" altLang="en-US" dirty="0"/>
              <a:t>노크소리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눈을 감았다 뜨는 듯한 연출</a:t>
            </a:r>
            <a:r>
              <a:rPr lang="en-US" altLang="ko-KR" dirty="0"/>
              <a:t>)</a:t>
            </a:r>
            <a:r>
              <a:rPr lang="ko-KR" altLang="en-US" dirty="0"/>
              <a:t>화면 전환</a:t>
            </a:r>
            <a:endParaRPr lang="en-US" altLang="ko-KR" dirty="0"/>
          </a:p>
          <a:p>
            <a:r>
              <a:rPr lang="ko-KR" altLang="en-US" dirty="0"/>
              <a:t>집 내부 전경을 보여줌</a:t>
            </a:r>
            <a:endParaRPr lang="en-US" altLang="ko-KR" dirty="0"/>
          </a:p>
          <a:p>
            <a:r>
              <a:rPr lang="ko-KR" altLang="en-US" dirty="0"/>
              <a:t>따스한 느낌의 아침햇살이 창밖에서 들어오는 듯한 연출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늦잠 자는 주인공을 할아버지가 깨운다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주인공은 더 자고 싶어 짜증을 낸다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소년의 평온한 일상을 연출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4D00CE-5574-4E72-94E2-BE3B40A4C733}"/>
              </a:ext>
            </a:extLst>
          </p:cNvPr>
          <p:cNvGrpSpPr/>
          <p:nvPr/>
        </p:nvGrpSpPr>
        <p:grpSpPr>
          <a:xfrm>
            <a:off x="555502" y="708373"/>
            <a:ext cx="1098166" cy="2049512"/>
            <a:chOff x="555502" y="708373"/>
            <a:chExt cx="1098166" cy="2049512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24DD76-364C-4431-8481-D24AD9D80E3E}"/>
                </a:ext>
              </a:extLst>
            </p:cNvPr>
            <p:cNvCxnSpPr>
              <a:stCxn id="9" idx="1"/>
            </p:cNvCxnSpPr>
            <p:nvPr/>
          </p:nvCxnSpPr>
          <p:spPr>
            <a:xfrm flipV="1">
              <a:off x="555502" y="1986742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60C406-B7BD-4E8C-9E17-9B9FAA2AB6A1}"/>
                </a:ext>
              </a:extLst>
            </p:cNvPr>
            <p:cNvCxnSpPr/>
            <p:nvPr/>
          </p:nvCxnSpPr>
          <p:spPr>
            <a:xfrm flipV="1">
              <a:off x="1653668" y="708373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5DADF6D-512A-4A2A-A704-1666F724B266}"/>
              </a:ext>
            </a:extLst>
          </p:cNvPr>
          <p:cNvCxnSpPr>
            <a:cxnSpLocks/>
          </p:cNvCxnSpPr>
          <p:nvPr/>
        </p:nvCxnSpPr>
        <p:spPr>
          <a:xfrm>
            <a:off x="1653668" y="1986742"/>
            <a:ext cx="50277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A79B79-7408-493C-94DE-121826D6D46B}"/>
              </a:ext>
            </a:extLst>
          </p:cNvPr>
          <p:cNvCxnSpPr/>
          <p:nvPr/>
        </p:nvCxnSpPr>
        <p:spPr>
          <a:xfrm flipH="1" flipV="1">
            <a:off x="6681417" y="2003269"/>
            <a:ext cx="1090418" cy="77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EABFC1B-A926-4424-8DB8-C7E380F06993}"/>
              </a:ext>
            </a:extLst>
          </p:cNvPr>
          <p:cNvCxnSpPr/>
          <p:nvPr/>
        </p:nvCxnSpPr>
        <p:spPr>
          <a:xfrm flipH="1" flipV="1">
            <a:off x="6673669" y="724900"/>
            <a:ext cx="0" cy="1278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8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F181B5-521D-4107-84C3-D232AFD11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A893A-762D-4D3B-8A66-AA66650B8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2998" y="85725"/>
            <a:ext cx="2688233" cy="461963"/>
          </a:xfrm>
        </p:spPr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 err="1"/>
              <a:t>크루세이더</a:t>
            </a:r>
            <a:r>
              <a:rPr lang="ko-KR" altLang="en-US" dirty="0"/>
              <a:t> 퀘스트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개체 틀 10" descr="실내, 텍스트이(가) 표시된 사진&#10;&#10;자동 생성된 설명">
            <a:extLst>
              <a:ext uri="{FF2B5EF4-FFF2-40B4-BE49-F238E27FC236}">
                <a16:creationId xmlns:a16="http://schemas.microsoft.com/office/drawing/2014/main" id="{543E7712-350E-4EE7-990F-7A568C7615F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" r="3941"/>
          <a:stretch>
            <a:fillRect/>
          </a:stretch>
        </p:blipFill>
        <p:spPr/>
      </p:pic>
      <p:pic>
        <p:nvPicPr>
          <p:cNvPr id="13" name="그림 개체 틀 12" descr="실내, 창문이(가) 표시된 사진&#10;&#10;자동 생성된 설명">
            <a:extLst>
              <a:ext uri="{FF2B5EF4-FFF2-40B4-BE49-F238E27FC236}">
                <a16:creationId xmlns:a16="http://schemas.microsoft.com/office/drawing/2014/main" id="{5B878663-ABE4-452A-A4E0-C565714E86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r="3928"/>
          <a:stretch>
            <a:fillRect/>
          </a:stretch>
        </p:blipFill>
        <p:spPr/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71245798-7A34-404A-A96E-DAE06CD439B9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875274969"/>
              </p:ext>
            </p:extLst>
          </p:nvPr>
        </p:nvGraphicFramePr>
        <p:xfrm>
          <a:off x="6229350" y="1060451"/>
          <a:ext cx="5330823" cy="514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158">
                  <a:extLst>
                    <a:ext uri="{9D8B030D-6E8A-4147-A177-3AD203B41FA5}">
                      <a16:colId xmlns:a16="http://schemas.microsoft.com/office/drawing/2014/main" val="2527891881"/>
                    </a:ext>
                  </a:extLst>
                </a:gridCol>
                <a:gridCol w="2391507">
                  <a:extLst>
                    <a:ext uri="{9D8B030D-6E8A-4147-A177-3AD203B41FA5}">
                      <a16:colId xmlns:a16="http://schemas.microsoft.com/office/drawing/2014/main" val="703350736"/>
                    </a:ext>
                  </a:extLst>
                </a:gridCol>
                <a:gridCol w="2205158">
                  <a:extLst>
                    <a:ext uri="{9D8B030D-6E8A-4147-A177-3AD203B41FA5}">
                      <a16:colId xmlns:a16="http://schemas.microsoft.com/office/drawing/2014/main" val="1416060249"/>
                    </a:ext>
                  </a:extLst>
                </a:gridCol>
              </a:tblGrid>
              <a:tr h="376072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연출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389549"/>
                  </a:ext>
                </a:extLst>
              </a:tr>
              <a:tr h="226211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배경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이미지 일러스트와 아래 텍스트를 활용해 효과적으로 배경스토리를 전달함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dirty="0"/>
                        <a:t>SKIP</a:t>
                      </a:r>
                      <a:r>
                        <a:rPr lang="ko-KR" altLang="en-US" sz="1200" dirty="0"/>
                        <a:t>과 자동 넘김 기능 지원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잘 만든 일러스트는 한 장을 통해 배경스토리의 대부분을 설명할 수 있다</a:t>
                      </a:r>
                      <a:r>
                        <a:rPr lang="en-US" altLang="ko-KR" sz="1200" dirty="0"/>
                        <a:t>. ( </a:t>
                      </a:r>
                      <a:r>
                        <a:rPr lang="ko-KR" altLang="en-US" sz="1200" dirty="0"/>
                        <a:t>비용절감 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대부분의 모바일 게임 유저들은 배경 스토리를 무시함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유저가 원하는 방식으로 스토리를 소비할 수 있음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80671"/>
                  </a:ext>
                </a:extLst>
              </a:tr>
              <a:tr h="250605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메인 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캐릭터 일러스트를 활용한 매인 스토리 진행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둘 이상의 캐릭터가 등장 시 아래 텍스트 대사 주인을 더 선명하게 연출</a:t>
                      </a:r>
                      <a:endParaRPr lang="en-US" altLang="ko-KR" sz="12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/>
                        <a:t>정보 전달과 동일하게 </a:t>
                      </a:r>
                      <a:r>
                        <a:rPr lang="en-US" altLang="ko-KR" sz="1200" dirty="0"/>
                        <a:t>SKIP</a:t>
                      </a:r>
                      <a:r>
                        <a:rPr lang="ko-KR" altLang="en-US" sz="1200" dirty="0"/>
                        <a:t>버튼이 존재함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캐릭터 수집이 주 컨텐츠인 게임의 특성상 캐릭터마다 유저에게 어필할 매력적인 요소가 필요 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스토리에 등장 시킴으로 캐릭터의 성격 또는 배경 스토리를 유저가 알 수 있는 좋은 수단으로 사용가능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9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81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FF363D79-493E-4A8A-A143-89C8ABE902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잔잔한 클래식 같이 마음을 안정시키는 노래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집 내부 전경을 보여줌</a:t>
            </a:r>
            <a:endParaRPr lang="en-US" altLang="ko-KR" dirty="0"/>
          </a:p>
          <a:p>
            <a:r>
              <a:rPr lang="ko-KR" altLang="en-US" dirty="0"/>
              <a:t>할아버지만 등장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“000</a:t>
            </a:r>
            <a:r>
              <a:rPr lang="ko-KR" altLang="en-US" dirty="0"/>
              <a:t>아 학교 가야 지 </a:t>
            </a:r>
            <a:r>
              <a:rPr lang="en-US" altLang="ko-KR" dirty="0"/>
              <a:t>”</a:t>
            </a:r>
            <a:r>
              <a:rPr lang="ko-KR" altLang="en-US" dirty="0"/>
              <a:t>하며 급하게 다시 주인공을 깨우는 할아버지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이전의 할아버지의 행동과 전혀 다른 전개로 소년과 동일한 감정을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4921135" y="1055716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할아버지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22BC0-4789-44BB-BB58-6194C94E624D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57550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9149C079-DA3E-42C8-B7C1-305AD69BFB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즐거운 분위기의 노래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주인공이 등장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학교라는 단어에 벌떡 일어나며 </a:t>
            </a:r>
            <a:r>
              <a:rPr lang="en-US" altLang="ko-KR" dirty="0"/>
              <a:t>“</a:t>
            </a:r>
            <a:r>
              <a:rPr lang="ko-KR" altLang="en-US" dirty="0"/>
              <a:t>뭐라고 </a:t>
            </a:r>
            <a:r>
              <a:rPr lang="en-US" altLang="ko-KR" dirty="0"/>
              <a:t>? </a:t>
            </a:r>
            <a:r>
              <a:rPr lang="ko-KR" altLang="en-US" dirty="0"/>
              <a:t>학교 </a:t>
            </a:r>
            <a:r>
              <a:rPr lang="en-US" altLang="ko-KR" dirty="0"/>
              <a:t>? </a:t>
            </a:r>
            <a:r>
              <a:rPr lang="ko-KR" altLang="en-US" dirty="0"/>
              <a:t>나 학교 가는 거야 </a:t>
            </a:r>
            <a:r>
              <a:rPr lang="en-US" altLang="ko-KR" dirty="0"/>
              <a:t>??” </a:t>
            </a:r>
            <a:r>
              <a:rPr lang="ko-KR" altLang="en-US" dirty="0"/>
              <a:t>라고 할아버지가 대답할 시간을 주지 않으며 연속으로 질문을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할아버지는 말없이 거실에 놓인 가방을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“</a:t>
            </a:r>
            <a:r>
              <a:rPr lang="ko-KR" altLang="en-US" dirty="0"/>
              <a:t>내거야</a:t>
            </a:r>
            <a:r>
              <a:rPr lang="en-US" altLang="ko-KR" dirty="0"/>
              <a:t>? </a:t>
            </a:r>
            <a:r>
              <a:rPr lang="ko-KR" altLang="en-US" dirty="0"/>
              <a:t>와 신난다</a:t>
            </a:r>
            <a:r>
              <a:rPr lang="en-US" altLang="ko-KR" dirty="0"/>
              <a:t>!!”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864DB33-9D33-4321-886A-AC351141B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4921135" y="1055716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할아버지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1AC7CCE-5E09-4671-80B5-D95E892D6ECB}"/>
              </a:ext>
            </a:extLst>
          </p:cNvPr>
          <p:cNvSpPr/>
          <p:nvPr/>
        </p:nvSpPr>
        <p:spPr>
          <a:xfrm>
            <a:off x="1848919" y="1596044"/>
            <a:ext cx="1778923" cy="3194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22BC0-4789-44BB-BB58-6194C94E624D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6740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8BF09429-38EB-435A-A837-5E9716CC1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잔잔한 클래식 같이 마음을 안정시키는 노래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주인공이 가방을 매는 일러스트 연출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주인공이 가방을 매자 자동으로 가방 끈 길이가 맞춰진다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“</a:t>
            </a:r>
            <a:r>
              <a:rPr lang="ko-KR" altLang="en-US" dirty="0"/>
              <a:t>할아버지 이거 할아버지가 만들은 거야</a:t>
            </a:r>
            <a:r>
              <a:rPr lang="en-US" altLang="ko-KR" dirty="0"/>
              <a:t>?” </a:t>
            </a:r>
          </a:p>
          <a:p>
            <a:r>
              <a:rPr lang="ko-KR" altLang="en-US" dirty="0"/>
              <a:t>할아버지 </a:t>
            </a:r>
            <a:r>
              <a:rPr lang="en-US" altLang="ko-KR" dirty="0"/>
              <a:t>: “</a:t>
            </a:r>
            <a:r>
              <a:rPr lang="ko-KR" altLang="en-US" dirty="0"/>
              <a:t>물론이지</a:t>
            </a:r>
            <a:r>
              <a:rPr lang="en-US" altLang="ko-KR" dirty="0"/>
              <a:t>. OOO</a:t>
            </a:r>
            <a:r>
              <a:rPr lang="ko-KR" altLang="en-US" dirty="0"/>
              <a:t>이 학교가게 해주려고 밤새 만들었지 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훌쩍이며 할아버지께 감사의 말을 하는 주인공</a:t>
            </a:r>
            <a:endParaRPr lang="en-US" altLang="ko-KR" dirty="0"/>
          </a:p>
          <a:p>
            <a:r>
              <a:rPr lang="ko-KR" altLang="en-US" dirty="0"/>
              <a:t>그때 누군가 노크를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스팀 펑크 적 요소를 추가</a:t>
            </a:r>
            <a:endParaRPr lang="en-US" altLang="ko-KR" dirty="0"/>
          </a:p>
          <a:p>
            <a:r>
              <a:rPr lang="ko-KR" altLang="en-US" dirty="0"/>
              <a:t>할아버지의 </a:t>
            </a:r>
            <a:endParaRPr lang="en-US" altLang="ko-KR" dirty="0"/>
          </a:p>
          <a:p>
            <a:r>
              <a:rPr lang="ko-KR" altLang="en-US" dirty="0"/>
              <a:t>일러스트를 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:a16="http://schemas.microsoft.com/office/drawing/2014/main" id="{00BDF96B-4F46-45BF-8471-45DF7D094B3C}"/>
              </a:ext>
            </a:extLst>
          </p:cNvPr>
          <p:cNvSpPr/>
          <p:nvPr/>
        </p:nvSpPr>
        <p:spPr>
          <a:xfrm>
            <a:off x="4897781" y="1131223"/>
            <a:ext cx="1047404" cy="254181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가방</a:t>
            </a:r>
          </a:p>
        </p:txBody>
      </p:sp>
      <p:sp>
        <p:nvSpPr>
          <p:cNvPr id="23" name="사다리꼴 22">
            <a:extLst>
              <a:ext uri="{FF2B5EF4-FFF2-40B4-BE49-F238E27FC236}">
                <a16:creationId xmlns:a16="http://schemas.microsoft.com/office/drawing/2014/main" id="{35099D54-2651-443D-999A-91F94DBB5B70}"/>
              </a:ext>
            </a:extLst>
          </p:cNvPr>
          <p:cNvSpPr/>
          <p:nvPr/>
        </p:nvSpPr>
        <p:spPr>
          <a:xfrm>
            <a:off x="2286001" y="724998"/>
            <a:ext cx="3266902" cy="406577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</p:spTree>
    <p:extLst>
      <p:ext uri="{BB962C8B-B14F-4D97-AF65-F5344CB8AC3E}">
        <p14:creationId xmlns:p14="http://schemas.microsoft.com/office/powerpoint/2010/main" val="3407210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004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66B1DCCB-8EF8-42A5-B73A-C0755F0E89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잔잔한 클래식 같이 마음을 안정시키는 노래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문 밖에서 초반부 주인공과 함께 놀던 친구의 등장 일러스트 출력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주인공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어</a:t>
            </a:r>
            <a:r>
              <a:rPr lang="en-US" altLang="ko-KR" dirty="0"/>
              <a:t>?!”</a:t>
            </a:r>
          </a:p>
          <a:p>
            <a:r>
              <a:rPr lang="ko-KR" altLang="en-US" dirty="0"/>
              <a:t>친구 </a:t>
            </a:r>
            <a:r>
              <a:rPr lang="en-US" altLang="ko-KR" dirty="0"/>
              <a:t>: “</a:t>
            </a:r>
            <a:r>
              <a:rPr lang="ko-KR" altLang="en-US" dirty="0"/>
              <a:t>준비 끝났음</a:t>
            </a:r>
            <a:r>
              <a:rPr lang="en-US" altLang="ko-KR" dirty="0"/>
              <a:t>?</a:t>
            </a:r>
            <a:r>
              <a:rPr lang="ko-KR" altLang="en-US" dirty="0"/>
              <a:t> 늦겠다</a:t>
            </a:r>
            <a:r>
              <a:rPr lang="en-US" altLang="ko-KR" dirty="0"/>
              <a:t>. </a:t>
            </a:r>
            <a:r>
              <a:rPr lang="ko-KR" altLang="en-US" dirty="0"/>
              <a:t>빨리 가자</a:t>
            </a:r>
            <a:endParaRPr lang="en-US" altLang="ko-KR" dirty="0"/>
          </a:p>
          <a:p>
            <a:r>
              <a:rPr lang="ko-KR" altLang="en-US" dirty="0"/>
              <a:t>주인공 </a:t>
            </a:r>
            <a:r>
              <a:rPr lang="en-US" altLang="ko-KR" dirty="0"/>
              <a:t>: “?? </a:t>
            </a:r>
            <a:r>
              <a:rPr lang="ko-KR" altLang="en-US" dirty="0"/>
              <a:t>어떻게 알았 어</a:t>
            </a:r>
            <a:r>
              <a:rPr lang="en-US" altLang="ko-KR" dirty="0"/>
              <a:t>? </a:t>
            </a:r>
            <a:r>
              <a:rPr lang="ko-KR" altLang="en-US" dirty="0"/>
              <a:t>나 학교 간다는 말 안 했는데</a:t>
            </a:r>
            <a:r>
              <a:rPr lang="en-US" altLang="ko-KR" dirty="0"/>
              <a:t>? </a:t>
            </a:r>
            <a:r>
              <a:rPr lang="ko-KR" altLang="en-US" dirty="0"/>
              <a:t>할아버지가 알려 주셨 어</a:t>
            </a:r>
            <a:r>
              <a:rPr lang="en-US" altLang="ko-KR" dirty="0"/>
              <a:t>?”</a:t>
            </a:r>
          </a:p>
          <a:p>
            <a:r>
              <a:rPr lang="ko-KR" altLang="en-US" dirty="0"/>
              <a:t>할아버지 </a:t>
            </a:r>
            <a:r>
              <a:rPr lang="en-US" altLang="ko-KR" dirty="0"/>
              <a:t>: “</a:t>
            </a:r>
            <a:r>
              <a:rPr lang="ko-KR" altLang="en-US" dirty="0"/>
              <a:t>음 할아버지가 부탁 했 단다</a:t>
            </a:r>
            <a:r>
              <a:rPr lang="en-US" altLang="ko-KR" dirty="0"/>
              <a:t>. </a:t>
            </a:r>
            <a:r>
              <a:rPr lang="ko-KR" altLang="en-US" dirty="0"/>
              <a:t>늦겠다 얼른 가 야지</a:t>
            </a:r>
            <a:r>
              <a:rPr lang="en-US" altLang="ko-KR" dirty="0"/>
              <a:t>”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284DCE04-45C6-4327-BD1E-6B3F4C2A48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A5FF9D3A-7DB4-45B7-8132-CA615CD5EF7F}"/>
              </a:ext>
            </a:extLst>
          </p:cNvPr>
          <p:cNvSpPr/>
          <p:nvPr/>
        </p:nvSpPr>
        <p:spPr>
          <a:xfrm>
            <a:off x="555501" y="2568633"/>
            <a:ext cx="7208585" cy="720749"/>
          </a:xfrm>
          <a:prstGeom prst="arc">
            <a:avLst>
              <a:gd name="adj1" fmla="val 10798946"/>
              <a:gd name="adj2" fmla="val 21574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E40DE8-86FF-496E-991D-88F69E62B239}"/>
              </a:ext>
            </a:extLst>
          </p:cNvPr>
          <p:cNvSpPr/>
          <p:nvPr/>
        </p:nvSpPr>
        <p:spPr>
          <a:xfrm>
            <a:off x="4120937" y="1296785"/>
            <a:ext cx="1778923" cy="3194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  <a:br>
              <a:rPr lang="en-US" altLang="ko-KR" dirty="0"/>
            </a:br>
            <a:r>
              <a:rPr lang="ko-KR" altLang="en-US" dirty="0"/>
              <a:t>친구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2E0F4E-B360-430D-9345-82C6A4C28023}"/>
              </a:ext>
            </a:extLst>
          </p:cNvPr>
          <p:cNvSpPr/>
          <p:nvPr/>
        </p:nvSpPr>
        <p:spPr>
          <a:xfrm>
            <a:off x="555501" y="724998"/>
            <a:ext cx="3301607" cy="4072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3E134E-E38D-45EC-A190-3F214CD96E98}"/>
              </a:ext>
            </a:extLst>
          </p:cNvPr>
          <p:cNvSpPr/>
          <p:nvPr/>
        </p:nvSpPr>
        <p:spPr>
          <a:xfrm>
            <a:off x="6163689" y="724998"/>
            <a:ext cx="1600397" cy="4072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F3FFAC-12FA-4187-93A6-4F6568C6BB49}"/>
              </a:ext>
            </a:extLst>
          </p:cNvPr>
          <p:cNvSpPr txBox="1"/>
          <p:nvPr/>
        </p:nvSpPr>
        <p:spPr>
          <a:xfrm>
            <a:off x="6845245" y="445887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03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005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2B5AC3C6-4F86-4A4E-9D6C-10D2513583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즐거운 분위기의 노래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가방에서 나오는 로켓을 타고 학교로 가는 연출</a:t>
            </a:r>
            <a:endParaRPr lang="en-US" altLang="ko-KR" dirty="0"/>
          </a:p>
          <a:p>
            <a:r>
              <a:rPr lang="ko-KR" altLang="en-US" dirty="0"/>
              <a:t>집을 배경으로 학교로 가는 주인공과 친구</a:t>
            </a:r>
            <a:r>
              <a:rPr lang="en-US" altLang="ko-KR" dirty="0"/>
              <a:t>, </a:t>
            </a:r>
            <a:r>
              <a:rPr lang="ko-KR" altLang="en-US" dirty="0"/>
              <a:t>배웅하는 할아버지가 멀리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, </a:t>
            </a:r>
            <a:r>
              <a:rPr lang="ko-KR" altLang="en-US" dirty="0"/>
              <a:t>친구 </a:t>
            </a:r>
            <a:r>
              <a:rPr lang="en-US" altLang="ko-KR" dirty="0"/>
              <a:t>: “</a:t>
            </a:r>
            <a:r>
              <a:rPr lang="ko-KR" altLang="en-US" dirty="0"/>
              <a:t>다녀오겠습니다</a:t>
            </a:r>
            <a:r>
              <a:rPr lang="en-US" altLang="ko-KR" dirty="0"/>
              <a:t>!!”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주인공의 이후 행동에 유저가 공감할 수 있도록 주인공의 과거 이야기를 다른 스토리에 비해 초반에 유저가 피로해 하지 않을 만큼 최대한의 시간을 들어 연출한다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E97937-A2B6-48A6-BA38-FC752FAD827C}"/>
              </a:ext>
            </a:extLst>
          </p:cNvPr>
          <p:cNvSpPr/>
          <p:nvPr/>
        </p:nvSpPr>
        <p:spPr>
          <a:xfrm>
            <a:off x="3142211" y="1654233"/>
            <a:ext cx="2061556" cy="101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다리꼴 20">
            <a:extLst>
              <a:ext uri="{FF2B5EF4-FFF2-40B4-BE49-F238E27FC236}">
                <a16:creationId xmlns:a16="http://schemas.microsoft.com/office/drawing/2014/main" id="{619CF242-85AC-4CCD-AAFB-2F77476BCF42}"/>
              </a:ext>
            </a:extLst>
          </p:cNvPr>
          <p:cNvSpPr/>
          <p:nvPr/>
        </p:nvSpPr>
        <p:spPr>
          <a:xfrm>
            <a:off x="2942705" y="1180407"/>
            <a:ext cx="2452255" cy="473826"/>
          </a:xfrm>
          <a:prstGeom prst="trapezoid">
            <a:avLst>
              <a:gd name="adj" fmla="val 74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원호 22">
            <a:extLst>
              <a:ext uri="{FF2B5EF4-FFF2-40B4-BE49-F238E27FC236}">
                <a16:creationId xmlns:a16="http://schemas.microsoft.com/office/drawing/2014/main" id="{F4A658E3-5142-4F9E-A0FE-248040FBF897}"/>
              </a:ext>
            </a:extLst>
          </p:cNvPr>
          <p:cNvSpPr/>
          <p:nvPr/>
        </p:nvSpPr>
        <p:spPr>
          <a:xfrm>
            <a:off x="555501" y="2568633"/>
            <a:ext cx="7208585" cy="720749"/>
          </a:xfrm>
          <a:prstGeom prst="arc">
            <a:avLst>
              <a:gd name="adj1" fmla="val 10798946"/>
              <a:gd name="adj2" fmla="val 21574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7D7C468-1400-44A9-9CB9-1EB9B9BAE58B}"/>
              </a:ext>
            </a:extLst>
          </p:cNvPr>
          <p:cNvSpPr/>
          <p:nvPr/>
        </p:nvSpPr>
        <p:spPr>
          <a:xfrm>
            <a:off x="5996727" y="2613120"/>
            <a:ext cx="1778923" cy="2184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  <a:br>
              <a:rPr lang="en-US" altLang="ko-KR" dirty="0"/>
            </a:br>
            <a:r>
              <a:rPr lang="ko-KR" altLang="en-US" dirty="0"/>
              <a:t>친구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651FC02-546B-4B4F-BDCD-F4C9C18EE1D4}"/>
              </a:ext>
            </a:extLst>
          </p:cNvPr>
          <p:cNvSpPr/>
          <p:nvPr/>
        </p:nvSpPr>
        <p:spPr>
          <a:xfrm>
            <a:off x="4194372" y="2613120"/>
            <a:ext cx="1778923" cy="2177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7B7606-940B-41D6-99E7-ED98A64DFBAF}"/>
              </a:ext>
            </a:extLst>
          </p:cNvPr>
          <p:cNvSpPr/>
          <p:nvPr/>
        </p:nvSpPr>
        <p:spPr>
          <a:xfrm>
            <a:off x="1325153" y="3770500"/>
            <a:ext cx="5762172" cy="72074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E60BC4-A978-46DA-95E9-56314F8548B5}"/>
              </a:ext>
            </a:extLst>
          </p:cNvPr>
          <p:cNvSpPr/>
          <p:nvPr/>
        </p:nvSpPr>
        <p:spPr>
          <a:xfrm>
            <a:off x="3485898" y="1525149"/>
            <a:ext cx="682934" cy="143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할아버지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69C94-4E45-421D-9F1C-74493E62ACB1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27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006</a:t>
            </a:r>
            <a:endParaRPr lang="ko-KR" altLang="en-US" dirty="0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A52D8E8-63DC-4A4B-9B29-8811D62E3A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찰칵 거리는 소리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셔터가 닫히는 듯한 연출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D38A8E5-28DB-4E5A-926A-5C7A375589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누군가 주인공과 할아버지를 예의 주시하고 있다는 느낌의 연출을 통해 이후 사건에 흥미를 돋군다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1CFE7-8D04-4D84-8A4D-17EBE9E2B260}"/>
              </a:ext>
            </a:extLst>
          </p:cNvPr>
          <p:cNvSpPr txBox="1"/>
          <p:nvPr/>
        </p:nvSpPr>
        <p:spPr>
          <a:xfrm>
            <a:off x="1838841" y="2051755"/>
            <a:ext cx="4641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</a:rPr>
              <a:t>시간 지남</a:t>
            </a:r>
          </a:p>
        </p:txBody>
      </p:sp>
    </p:spTree>
    <p:extLst>
      <p:ext uri="{BB962C8B-B14F-4D97-AF65-F5344CB8AC3E}">
        <p14:creationId xmlns:p14="http://schemas.microsoft.com/office/powerpoint/2010/main" val="3902352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007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C3E7F4C9-5982-4A6B-AB47-435B127E56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저녁 시간대 음침한 분위기</a:t>
            </a:r>
            <a:endParaRPr lang="en-US" altLang="ko-KR" dirty="0"/>
          </a:p>
          <a:p>
            <a:r>
              <a:rPr lang="ko-KR" altLang="en-US" dirty="0"/>
              <a:t>의문의 남성이 위화감을 뿜어냄</a:t>
            </a:r>
            <a:endParaRPr lang="en-US" altLang="ko-KR" dirty="0"/>
          </a:p>
          <a:p>
            <a:r>
              <a:rPr lang="ko-KR" altLang="en-US" dirty="0"/>
              <a:t>바닥에는 이전에 연출했던 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??? : “</a:t>
            </a:r>
            <a:r>
              <a:rPr lang="ko-KR" altLang="en-US" dirty="0"/>
              <a:t>흠</a:t>
            </a:r>
            <a:r>
              <a:rPr lang="en-US" altLang="ko-KR" dirty="0"/>
              <a:t>… </a:t>
            </a:r>
            <a:r>
              <a:rPr lang="ko-KR" altLang="en-US" dirty="0"/>
              <a:t>이런 누추한 곳에 숨어 지내다니 형 답지 않은데</a:t>
            </a:r>
            <a:r>
              <a:rPr lang="en-US" altLang="ko-KR" dirty="0"/>
              <a:t>..”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무슨 일이 일어나고 있음을 알려줌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1047165" y="1039354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F22BC0-4789-44BB-BB58-6194C94E624D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70118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007</a:t>
            </a:r>
            <a:endParaRPr lang="ko-KR" altLang="en-US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02DFF3CF-CE07-4FE0-BEE0-4774C639E2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할아버지가 등장한다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할아버지 </a:t>
            </a:r>
            <a:r>
              <a:rPr lang="en-US" altLang="ko-KR" dirty="0"/>
              <a:t>:  “</a:t>
            </a:r>
            <a:r>
              <a:rPr lang="ko-KR" altLang="en-US" dirty="0"/>
              <a:t>어이쿠</a:t>
            </a:r>
            <a:r>
              <a:rPr lang="en-US" altLang="ko-KR" dirty="0"/>
              <a:t>.. </a:t>
            </a:r>
            <a:r>
              <a:rPr lang="ko-KR" altLang="en-US" dirty="0"/>
              <a:t>음</a:t>
            </a:r>
            <a:r>
              <a:rPr lang="en-US" altLang="ko-KR" dirty="0"/>
              <a:t>?? </a:t>
            </a:r>
            <a:r>
              <a:rPr lang="ko-KR" altLang="en-US" dirty="0"/>
              <a:t>못 본 신발인데</a:t>
            </a:r>
            <a:r>
              <a:rPr lang="en-US" altLang="ko-KR" dirty="0"/>
              <a:t>?? …</a:t>
            </a:r>
            <a:r>
              <a:rPr lang="ko-KR" altLang="en-US" dirty="0"/>
              <a:t>아니</a:t>
            </a:r>
            <a:r>
              <a:rPr lang="en-US" altLang="ko-KR" dirty="0"/>
              <a:t>?? … </a:t>
            </a:r>
            <a:r>
              <a:rPr lang="ko-KR" altLang="en-US" dirty="0"/>
              <a:t>네가 어떻게 </a:t>
            </a:r>
            <a:r>
              <a:rPr lang="en-US" altLang="ko-KR" dirty="0"/>
              <a:t>??”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오 형</a:t>
            </a:r>
            <a:r>
              <a:rPr lang="en-US" altLang="ko-KR" dirty="0"/>
              <a:t>~ </a:t>
            </a:r>
            <a:r>
              <a:rPr lang="ko-KR" altLang="en-US" dirty="0"/>
              <a:t>여기 있었네</a:t>
            </a:r>
            <a:r>
              <a:rPr lang="en-US" altLang="ko-KR" dirty="0"/>
              <a:t>~ </a:t>
            </a:r>
            <a:r>
              <a:rPr lang="ko-KR" altLang="en-US" dirty="0"/>
              <a:t>잘 지냈 어</a:t>
            </a:r>
            <a:r>
              <a:rPr lang="en-US" altLang="ko-KR" dirty="0"/>
              <a:t>??”</a:t>
            </a:r>
          </a:p>
          <a:p>
            <a:r>
              <a:rPr lang="ko-KR" altLang="en-US" dirty="0"/>
              <a:t>할아버지 </a:t>
            </a:r>
            <a:r>
              <a:rPr lang="en-US" altLang="ko-KR" dirty="0"/>
              <a:t>: “</a:t>
            </a:r>
            <a:r>
              <a:rPr lang="ko-KR" altLang="en-US" dirty="0"/>
              <a:t>묻는 말에 대답해 어떻게 왔냐고</a:t>
            </a:r>
            <a:r>
              <a:rPr lang="en-US" altLang="ko-KR" dirty="0"/>
              <a:t>!!”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미안한데 </a:t>
            </a:r>
            <a:r>
              <a:rPr lang="en-US" altLang="ko-KR" dirty="0"/>
              <a:t>‘</a:t>
            </a:r>
            <a:r>
              <a:rPr lang="ko-KR" altLang="en-US" dirty="0"/>
              <a:t>우리</a:t>
            </a:r>
            <a:r>
              <a:rPr lang="en-US" altLang="ko-KR" dirty="0"/>
              <a:t>’</a:t>
            </a:r>
            <a:r>
              <a:rPr lang="ko-KR" altLang="en-US" dirty="0"/>
              <a:t>가 지금 바빠서 묻지 말고 따라 와 줬으면 하는데 괜찮아</a:t>
            </a:r>
            <a:r>
              <a:rPr lang="en-US" altLang="ko-KR" dirty="0"/>
              <a:t>??”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억지로 할아버지를 끌고 가려는 상황으로 긴박한 상황임을 연출</a:t>
            </a:r>
            <a:endParaRPr lang="en-US" altLang="ko-KR" dirty="0"/>
          </a:p>
          <a:p>
            <a:r>
              <a:rPr lang="ko-KR" altLang="en-US" dirty="0"/>
              <a:t>몰입도를 끌어 올인다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1047165" y="1039354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남자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ADEAB6-5298-40EC-8C88-80176B30B31D}"/>
              </a:ext>
            </a:extLst>
          </p:cNvPr>
          <p:cNvSpPr/>
          <p:nvPr/>
        </p:nvSpPr>
        <p:spPr>
          <a:xfrm>
            <a:off x="4921135" y="1055716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할아버지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DBDFFF-DE36-47C4-8629-43680C6C6C5E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468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007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7D23842F-E59F-4021-ABF5-2708822DA5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남자의 부하 로봇이 등장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로봇 </a:t>
            </a:r>
            <a:r>
              <a:rPr lang="en-US" altLang="ko-KR" dirty="0"/>
              <a:t>: “</a:t>
            </a:r>
            <a:r>
              <a:rPr lang="ko-KR" altLang="en-US" dirty="0"/>
              <a:t>철컥</a:t>
            </a:r>
            <a:r>
              <a:rPr lang="en-US" altLang="ko-KR" dirty="0"/>
              <a:t>! (</a:t>
            </a:r>
            <a:r>
              <a:rPr lang="ko-KR" altLang="en-US" dirty="0"/>
              <a:t>남자한테 경래를 한다</a:t>
            </a:r>
            <a:r>
              <a:rPr lang="en-US" altLang="ko-KR" dirty="0"/>
              <a:t>)”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그래</a:t>
            </a:r>
            <a:r>
              <a:rPr lang="en-US" altLang="ko-KR" dirty="0"/>
              <a:t>. </a:t>
            </a:r>
            <a:r>
              <a:rPr lang="ko-KR" altLang="en-US" dirty="0"/>
              <a:t>모셔가</a:t>
            </a:r>
            <a:r>
              <a:rPr lang="en-US" altLang="ko-KR" dirty="0"/>
              <a:t>. </a:t>
            </a:r>
            <a:r>
              <a:rPr lang="ko-KR" altLang="en-US" dirty="0"/>
              <a:t>매우 높은 분이니까 조심 히 다뤄</a:t>
            </a:r>
            <a:r>
              <a:rPr lang="en-US" altLang="ko-KR" dirty="0"/>
              <a:t>. </a:t>
            </a:r>
            <a:r>
              <a:rPr lang="ko-KR" altLang="en-US" dirty="0"/>
              <a:t>형 조심해 잘못하면 오랜만에 형재들 보기전에 죽을 수 있어</a:t>
            </a:r>
            <a:r>
              <a:rPr lang="en-US" altLang="ko-KR" dirty="0"/>
              <a:t>.“</a:t>
            </a:r>
          </a:p>
          <a:p>
            <a:r>
              <a:rPr lang="ko-KR" altLang="en-US" dirty="0"/>
              <a:t>할아버지 </a:t>
            </a:r>
            <a:r>
              <a:rPr lang="en-US" altLang="ko-KR" dirty="0"/>
              <a:t>: “</a:t>
            </a:r>
            <a:r>
              <a:rPr lang="ko-KR" altLang="en-US" dirty="0"/>
              <a:t>윽</a:t>
            </a:r>
            <a:r>
              <a:rPr lang="en-US" altLang="ko-KR" dirty="0"/>
              <a:t>!!”(</a:t>
            </a:r>
            <a:r>
              <a:rPr lang="ko-KR" altLang="en-US" dirty="0"/>
              <a:t>아직 </a:t>
            </a:r>
            <a:r>
              <a:rPr lang="en-US" altLang="ko-KR" dirty="0"/>
              <a:t>000</a:t>
            </a:r>
            <a:r>
              <a:rPr lang="ko-KR" altLang="en-US" dirty="0"/>
              <a:t>이 어디 있는지 모르는 것 같은데 일단 순순히 가줘야 겠다</a:t>
            </a:r>
            <a:r>
              <a:rPr lang="en-US" altLang="ko-KR" dirty="0"/>
              <a:t>)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앞으로 주인공이 싸워야 할 대상을 출현</a:t>
            </a:r>
            <a:endParaRPr lang="en-US" altLang="ko-KR" dirty="0"/>
          </a:p>
          <a:p>
            <a:r>
              <a:rPr lang="en-US" altLang="ko-KR" dirty="0"/>
              <a:t>Sf</a:t>
            </a:r>
            <a:r>
              <a:rPr lang="ko-KR" altLang="en-US" dirty="0"/>
              <a:t>적 요소를 활용한 스토리 진행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죽음</a:t>
            </a:r>
            <a:r>
              <a:rPr lang="en-US" altLang="ko-KR" dirty="0"/>
              <a:t>’</a:t>
            </a:r>
            <a:r>
              <a:rPr lang="ko-KR" altLang="en-US" dirty="0"/>
              <a:t>과 관련된 단어를 사용해 남성이 매우 위협적인 존재임을 표현</a:t>
            </a:r>
            <a:endParaRPr lang="en-US" altLang="ko-KR" dirty="0"/>
          </a:p>
          <a:p>
            <a:r>
              <a:rPr lang="ko-KR" altLang="en-US" dirty="0"/>
              <a:t>할아버지의 생각을 유저에게 전달함으로 다음에 주인공이 등장할 것임을 암시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1047165" y="1039354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남자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ADEAB6-5298-40EC-8C88-80176B30B31D}"/>
              </a:ext>
            </a:extLst>
          </p:cNvPr>
          <p:cNvSpPr/>
          <p:nvPr/>
        </p:nvSpPr>
        <p:spPr>
          <a:xfrm>
            <a:off x="3661562" y="1055716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할아버지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FA20CDF-8393-4C29-936D-5D57BA85B695}"/>
              </a:ext>
            </a:extLst>
          </p:cNvPr>
          <p:cNvSpPr/>
          <p:nvPr/>
        </p:nvSpPr>
        <p:spPr>
          <a:xfrm>
            <a:off x="5604968" y="208834"/>
            <a:ext cx="2174481" cy="4565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42A9DF-CAAF-456B-A387-DCF067986ED1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6290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007</a:t>
            </a:r>
            <a:endParaRPr lang="ko-KR" altLang="en-US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1B9CDD5C-5B65-4B27-86DE-7C55AB0B54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할아버지는 사라지고 남자의 부하 로봇이 둘 등장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지하실에서 로봇이 나온다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어 그래</a:t>
            </a:r>
            <a:r>
              <a:rPr lang="en-US" altLang="ko-KR" dirty="0"/>
              <a:t>. </a:t>
            </a:r>
            <a:r>
              <a:rPr lang="ko-KR" altLang="en-US" dirty="0"/>
              <a:t>찾았 어</a:t>
            </a:r>
            <a:r>
              <a:rPr lang="en-US" altLang="ko-KR" dirty="0"/>
              <a:t>? “</a:t>
            </a:r>
          </a:p>
          <a:p>
            <a:r>
              <a:rPr lang="ko-KR" altLang="en-US" dirty="0"/>
              <a:t>로봇들 </a:t>
            </a:r>
            <a:r>
              <a:rPr lang="en-US" altLang="ko-KR" dirty="0"/>
              <a:t>: (</a:t>
            </a:r>
            <a:r>
              <a:rPr lang="ko-KR" altLang="en-US" dirty="0"/>
              <a:t>고개를 젓는다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아 좀</a:t>
            </a:r>
            <a:r>
              <a:rPr lang="en-US" altLang="ko-KR" dirty="0"/>
              <a:t>!! </a:t>
            </a:r>
            <a:r>
              <a:rPr lang="ko-KR" altLang="en-US" dirty="0"/>
              <a:t>잘 찾아봐</a:t>
            </a:r>
            <a:r>
              <a:rPr lang="en-US" altLang="ko-KR" dirty="0"/>
              <a:t>!! </a:t>
            </a:r>
            <a:r>
              <a:rPr lang="ko-KR" altLang="en-US" dirty="0"/>
              <a:t>분명 여기 있어</a:t>
            </a:r>
            <a:r>
              <a:rPr lang="en-US" altLang="ko-KR" dirty="0"/>
              <a:t>! </a:t>
            </a:r>
            <a:r>
              <a:rPr lang="ko-KR" altLang="en-US" dirty="0"/>
              <a:t>남아서 더 찾아보고 찾으면 무전으로 보고해</a:t>
            </a:r>
            <a:r>
              <a:rPr lang="en-US" altLang="ko-KR" dirty="0"/>
              <a:t>. </a:t>
            </a:r>
            <a:r>
              <a:rPr lang="ko-KR" altLang="en-US" dirty="0"/>
              <a:t>먼저 갈 테니까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로봇들 </a:t>
            </a:r>
            <a:r>
              <a:rPr lang="en-US" altLang="ko-KR" dirty="0"/>
              <a:t>: </a:t>
            </a:r>
            <a:r>
              <a:rPr lang="ko-KR" altLang="en-US" dirty="0"/>
              <a:t>철컥</a:t>
            </a:r>
            <a:r>
              <a:rPr lang="en-US" altLang="ko-KR" dirty="0"/>
              <a:t>( </a:t>
            </a:r>
            <a:r>
              <a:rPr lang="ko-KR" altLang="en-US" dirty="0"/>
              <a:t>경래 한다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멀리 있는 사람에게 정보를 전달하는 무전기술이 매우 발달했음을 암시</a:t>
            </a:r>
            <a:endParaRPr lang="en-US" altLang="ko-KR" dirty="0"/>
          </a:p>
          <a:p>
            <a:r>
              <a:rPr lang="ko-KR" altLang="en-US" dirty="0"/>
              <a:t>이후 게임내 메시지와 아이템 선물을 받을 수 있는 방법으로 사용 가능</a:t>
            </a:r>
            <a:endParaRPr lang="en-US" altLang="ko-KR" dirty="0"/>
          </a:p>
          <a:p>
            <a:r>
              <a:rPr lang="ko-KR" altLang="en-US" dirty="0"/>
              <a:t>스토리 적으로 남성은 할아버지가 가지고 있는 물건을 찾고 있음을 알려줌</a:t>
            </a:r>
            <a:endParaRPr lang="en-US" altLang="ko-KR" dirty="0"/>
          </a:p>
          <a:p>
            <a:r>
              <a:rPr lang="ko-KR" altLang="en-US" dirty="0"/>
              <a:t>로봇의 경래를 통해 남성이 높은 지위에 있음을 알려줌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FFC02EDD-9C6F-4A77-B3DD-99315E2FD095}"/>
              </a:ext>
            </a:extLst>
          </p:cNvPr>
          <p:cNvSpPr/>
          <p:nvPr/>
        </p:nvSpPr>
        <p:spPr>
          <a:xfrm>
            <a:off x="1047165" y="1039354"/>
            <a:ext cx="1778923" cy="373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남자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FA20CDF-8393-4C29-936D-5D57BA85B695}"/>
              </a:ext>
            </a:extLst>
          </p:cNvPr>
          <p:cNvSpPr/>
          <p:nvPr/>
        </p:nvSpPr>
        <p:spPr>
          <a:xfrm>
            <a:off x="5561865" y="208834"/>
            <a:ext cx="2174481" cy="4565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B714A4-7545-42C0-B024-148C759108D9}"/>
              </a:ext>
            </a:extLst>
          </p:cNvPr>
          <p:cNvSpPr/>
          <p:nvPr/>
        </p:nvSpPr>
        <p:spPr>
          <a:xfrm>
            <a:off x="3379635" y="208834"/>
            <a:ext cx="2174481" cy="4565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ADA2D-1742-40C7-91AE-3A5F473B94FF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200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9156DC3-98F8-40B3-963E-6CA5DF489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9EF96E-8521-49DC-9BAD-CE04889CBC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/>
              <a:t>소울 나이트</a:t>
            </a:r>
            <a:r>
              <a:rPr lang="en-US" altLang="ko-KR" dirty="0"/>
              <a:t> &gt;</a:t>
            </a:r>
            <a:endParaRPr lang="ko-KR" altLang="en-US" dirty="0"/>
          </a:p>
        </p:txBody>
      </p:sp>
      <p:pic>
        <p:nvPicPr>
          <p:cNvPr id="10" name="그림 개체 틀 9" descr="전자기기이(가) 표시된 사진&#10;&#10;자동 생성된 설명">
            <a:extLst>
              <a:ext uri="{FF2B5EF4-FFF2-40B4-BE49-F238E27FC236}">
                <a16:creationId xmlns:a16="http://schemas.microsoft.com/office/drawing/2014/main" id="{7006E1D9-56B0-4DC3-A51A-13F842FF69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r="3944"/>
          <a:stretch>
            <a:fillRect/>
          </a:stretch>
        </p:blipFill>
        <p:spPr>
          <a:xfrm>
            <a:off x="631825" y="1060450"/>
            <a:ext cx="4735513" cy="2435225"/>
          </a:xfrm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931EF8D1-6662-44ED-B68D-7E60C188D26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637585940"/>
              </p:ext>
            </p:extLst>
          </p:nvPr>
        </p:nvGraphicFramePr>
        <p:xfrm>
          <a:off x="6229350" y="1060451"/>
          <a:ext cx="5330823" cy="5349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127">
                  <a:extLst>
                    <a:ext uri="{9D8B030D-6E8A-4147-A177-3AD203B41FA5}">
                      <a16:colId xmlns:a16="http://schemas.microsoft.com/office/drawing/2014/main" val="416576793"/>
                    </a:ext>
                  </a:extLst>
                </a:gridCol>
                <a:gridCol w="2479755">
                  <a:extLst>
                    <a:ext uri="{9D8B030D-6E8A-4147-A177-3AD203B41FA5}">
                      <a16:colId xmlns:a16="http://schemas.microsoft.com/office/drawing/2014/main" val="2960605320"/>
                    </a:ext>
                  </a:extLst>
                </a:gridCol>
                <a:gridCol w="1776941">
                  <a:extLst>
                    <a:ext uri="{9D8B030D-6E8A-4147-A177-3AD203B41FA5}">
                      <a16:colId xmlns:a16="http://schemas.microsoft.com/office/drawing/2014/main" val="2848145320"/>
                    </a:ext>
                  </a:extLst>
                </a:gridCol>
              </a:tblGrid>
              <a:tr h="328841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정보 전달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79678"/>
                  </a:ext>
                </a:extLst>
              </a:tr>
              <a:tr h="25952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상호작용 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공격버튼을 상호작용키로 자동변경됨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상호 작용키를 활용해 던전내부요소와 상호작용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상점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뽑기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강화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아이템 획득 모두 상호작용키 하나로 진행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표지판 앞에서 상호작용 키를 누르면 해당 표지판의 내용을 확인 가능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이동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공격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다양한 무기의 공격 방식 이것들을 활용한 던전 돌파가 주 컨텐츠이기 때문에 그 이외의 것들에 대해서는 최대한 생략한 것으로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31817"/>
                  </a:ext>
                </a:extLst>
              </a:tr>
              <a:tr h="22201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로딩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리소스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간단한 게임 </a:t>
                      </a:r>
                      <a:r>
                        <a:rPr lang="en-US" altLang="ko-KR" sz="1200" dirty="0"/>
                        <a:t>TIP</a:t>
                      </a:r>
                      <a:r>
                        <a:rPr lang="ko-KR" altLang="en-US" sz="1200" dirty="0"/>
                        <a:t>을 알려준다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다음 던전으로 넘어가는 로딩에서 특성을 선택해 적용이 가능하다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다른 비디오 게임들과 동일한 방식의 정보전달 방식임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04571"/>
                  </a:ext>
                </a:extLst>
              </a:tr>
            </a:tbl>
          </a:graphicData>
        </a:graphic>
      </p:graphicFrame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207E63CC-9D75-4D37-BCCB-02959C5A2FC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r="3944"/>
          <a:stretch>
            <a:fillRect/>
          </a:stretch>
        </p:blipFill>
        <p:spPr>
          <a:xfrm>
            <a:off x="631825" y="3769467"/>
            <a:ext cx="4735513" cy="2435225"/>
          </a:xfrm>
        </p:spPr>
      </p:pic>
    </p:spTree>
    <p:extLst>
      <p:ext uri="{BB962C8B-B14F-4D97-AF65-F5344CB8AC3E}">
        <p14:creationId xmlns:p14="http://schemas.microsoft.com/office/powerpoint/2010/main" val="1132606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007</a:t>
            </a:r>
            <a:endParaRPr lang="ko-KR" altLang="en-US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4978E9F-B162-4304-AB4D-8E6FA487A1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무음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잠깐 화면이 어두워지고 주인공 이 등장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주인공 </a:t>
            </a:r>
            <a:r>
              <a:rPr lang="en-US" altLang="ko-KR" dirty="0"/>
              <a:t>: “</a:t>
            </a:r>
            <a:r>
              <a:rPr lang="ko-KR" altLang="en-US" dirty="0"/>
              <a:t>다녀왔습니다</a:t>
            </a:r>
            <a:r>
              <a:rPr lang="en-US" altLang="ko-KR" dirty="0"/>
              <a:t>~ </a:t>
            </a:r>
            <a:r>
              <a:rPr lang="ko-KR" altLang="en-US" dirty="0"/>
              <a:t>할아버지 왜 무전 안 받았 어</a:t>
            </a:r>
            <a:r>
              <a:rPr lang="en-US" altLang="ko-KR" dirty="0"/>
              <a:t>? </a:t>
            </a:r>
            <a:r>
              <a:rPr lang="ko-KR" altLang="en-US" dirty="0"/>
              <a:t>친구가 저녁 같이 먹자고 해서 알려 줄려고 했는데 무전을 </a:t>
            </a:r>
            <a:r>
              <a:rPr lang="en-US" altLang="ko-KR" dirty="0"/>
              <a:t>…”</a:t>
            </a:r>
          </a:p>
          <a:p>
            <a:r>
              <a:rPr lang="ko-KR" altLang="en-US" dirty="0"/>
              <a:t>로봇들 </a:t>
            </a:r>
            <a:r>
              <a:rPr lang="en-US" altLang="ko-KR" dirty="0"/>
              <a:t>: (</a:t>
            </a:r>
            <a:r>
              <a:rPr lang="ko-KR" altLang="en-US" dirty="0"/>
              <a:t>동시에 주인공을 바라본다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“… </a:t>
            </a:r>
            <a:r>
              <a:rPr lang="ko-KR" altLang="en-US" dirty="0"/>
              <a:t>누구세요</a:t>
            </a:r>
            <a:r>
              <a:rPr lang="en-US" altLang="ko-KR" dirty="0"/>
              <a:t>?”</a:t>
            </a:r>
          </a:p>
          <a:p>
            <a:r>
              <a:rPr lang="ko-KR" altLang="en-US" dirty="0"/>
              <a:t>로봇들 </a:t>
            </a:r>
            <a:r>
              <a:rPr lang="en-US" altLang="ko-KR" dirty="0"/>
              <a:t>: (</a:t>
            </a:r>
            <a:r>
              <a:rPr lang="ko-KR" altLang="en-US" dirty="0"/>
              <a:t>기계소리를 내며</a:t>
            </a:r>
            <a:r>
              <a:rPr lang="en-US" altLang="ko-KR" dirty="0"/>
              <a:t>)“</a:t>
            </a:r>
            <a:r>
              <a:rPr lang="ko-KR" altLang="en-US" dirty="0"/>
              <a:t>분석 시작</a:t>
            </a:r>
            <a:r>
              <a:rPr lang="en-US" altLang="ko-KR" dirty="0"/>
              <a:t>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주인공과 적을 동시에 한 화면에 등장시켜 튜토리얼 스토리의 위기 부분에 왔음을 알림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기계소리</a:t>
            </a:r>
            <a:r>
              <a:rPr lang="en-US" altLang="ko-KR" dirty="0"/>
              <a:t>)</a:t>
            </a:r>
            <a:r>
              <a:rPr lang="ko-KR" altLang="en-US" dirty="0"/>
              <a:t>를 통해 스팀 펑크 적 요소를 설명</a:t>
            </a:r>
            <a:endParaRPr lang="en-US" altLang="ko-KR" dirty="0"/>
          </a:p>
          <a:p>
            <a:r>
              <a:rPr lang="ko-KR" altLang="en-US" dirty="0"/>
              <a:t>이전에 저녁까지 주인공이 집에 없었던 이유를 납득할 수 있도록 하는 대사를 사용</a:t>
            </a:r>
            <a:endParaRPr lang="en-US" altLang="ko-KR" dirty="0"/>
          </a:p>
          <a:p>
            <a:r>
              <a:rPr lang="ko-KR" altLang="en-US" dirty="0"/>
              <a:t>소리효과를 사용하지 않아 긴장감을 끌어 올린다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A20CDF-8393-4C29-936D-5D57BA85B695}"/>
              </a:ext>
            </a:extLst>
          </p:cNvPr>
          <p:cNvSpPr/>
          <p:nvPr/>
        </p:nvSpPr>
        <p:spPr>
          <a:xfrm>
            <a:off x="2753228" y="535992"/>
            <a:ext cx="2174481" cy="423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B714A4-7545-42C0-B024-148C759108D9}"/>
              </a:ext>
            </a:extLst>
          </p:cNvPr>
          <p:cNvSpPr/>
          <p:nvPr/>
        </p:nvSpPr>
        <p:spPr>
          <a:xfrm>
            <a:off x="570998" y="535992"/>
            <a:ext cx="2174481" cy="423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DCDD41-49DF-4D61-B2AB-A25702EC5E54}"/>
              </a:ext>
            </a:extLst>
          </p:cNvPr>
          <p:cNvSpPr/>
          <p:nvPr/>
        </p:nvSpPr>
        <p:spPr>
          <a:xfrm>
            <a:off x="5319991" y="1579683"/>
            <a:ext cx="1778923" cy="3194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15B54A-25CD-435B-9D86-82CE488CEA61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542324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007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0A3F2C51-6756-4533-98D0-ACDCA09484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로봇들이 어두운 집에서 고개만 돌려 주인공을 바라보는 일러스트 연출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로봇</a:t>
            </a:r>
            <a:r>
              <a:rPr lang="en-US" altLang="ko-KR" dirty="0"/>
              <a:t>1 : </a:t>
            </a:r>
            <a:r>
              <a:rPr lang="ko-KR" altLang="en-US" dirty="0"/>
              <a:t>위잉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기어 돌아가는 소리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en-US" altLang="ko-KR" dirty="0"/>
              <a:t> “</a:t>
            </a:r>
            <a:r>
              <a:rPr lang="ko-KR" altLang="en-US" dirty="0"/>
              <a:t>내부에 고 용량의 에너지 감지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로봇</a:t>
            </a:r>
            <a:r>
              <a:rPr lang="en-US" altLang="ko-KR" dirty="0"/>
              <a:t>2 : </a:t>
            </a:r>
            <a:r>
              <a:rPr lang="ko-KR" altLang="en-US" dirty="0"/>
              <a:t>위잉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기어 돌아가는 소리</a:t>
            </a:r>
            <a:r>
              <a:rPr lang="en-US" altLang="ko-KR" dirty="0">
                <a:sym typeface="Wingdings" panose="05000000000000000000" pitchFamily="2" charset="2"/>
              </a:rPr>
              <a:t>) ”</a:t>
            </a:r>
            <a:r>
              <a:rPr lang="ko-KR" altLang="en-US" dirty="0">
                <a:sym typeface="Wingdings" panose="05000000000000000000" pitchFamily="2" charset="2"/>
              </a:rPr>
              <a:t>폭발 가능성 </a:t>
            </a:r>
            <a:r>
              <a:rPr lang="en-US" altLang="ko-KR" dirty="0">
                <a:sym typeface="Wingdings" panose="05000000000000000000" pitchFamily="2" charset="2"/>
              </a:rPr>
              <a:t>0% </a:t>
            </a:r>
            <a:r>
              <a:rPr lang="ko-KR" altLang="en-US" dirty="0">
                <a:sym typeface="Wingdings" panose="05000000000000000000" pitchFamily="2" charset="2"/>
              </a:rPr>
              <a:t>매우 안정적 </a:t>
            </a:r>
            <a:r>
              <a:rPr lang="en-US" altLang="ko-KR" dirty="0">
                <a:sym typeface="Wingdings" panose="05000000000000000000" pitchFamily="2" charset="2"/>
              </a:rPr>
              <a:t>.. </a:t>
            </a:r>
            <a:r>
              <a:rPr lang="ko-KR" altLang="en-US" dirty="0">
                <a:sym typeface="Wingdings" panose="05000000000000000000" pitchFamily="2" charset="2"/>
              </a:rPr>
              <a:t>코어로 판단“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주인공 </a:t>
            </a:r>
            <a:r>
              <a:rPr lang="en-US" altLang="ko-KR" dirty="0">
                <a:sym typeface="Wingdings" panose="05000000000000000000" pitchFamily="2" charset="2"/>
              </a:rPr>
              <a:t>:  “</a:t>
            </a:r>
            <a:r>
              <a:rPr lang="ko-KR" altLang="en-US" dirty="0">
                <a:sym typeface="Wingdings" panose="05000000000000000000" pitchFamily="2" charset="2"/>
              </a:rPr>
              <a:t>무슨 말을 하는 거예요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할아버지 어디 있냐 고요</a:t>
            </a:r>
            <a:r>
              <a:rPr lang="en-US" altLang="ko-KR" dirty="0">
                <a:sym typeface="Wingdings" panose="05000000000000000000" pitchFamily="2" charset="2"/>
              </a:rPr>
              <a:t>!!”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로봇</a:t>
            </a:r>
            <a:r>
              <a:rPr lang="en-US" altLang="ko-KR" dirty="0">
                <a:sym typeface="Wingdings" panose="05000000000000000000" pitchFamily="2" charset="2"/>
              </a:rPr>
              <a:t>1 : “</a:t>
            </a:r>
            <a:r>
              <a:rPr lang="ko-KR" altLang="en-US" dirty="0">
                <a:sym typeface="Wingdings" panose="05000000000000000000" pitchFamily="2" charset="2"/>
              </a:rPr>
              <a:t>매우 높은 수준의 지적 수순을 보인다</a:t>
            </a:r>
            <a:r>
              <a:rPr lang="en-US" altLang="ko-KR" dirty="0">
                <a:sym typeface="Wingdings" panose="05000000000000000000" pitchFamily="2" charset="2"/>
              </a:rPr>
              <a:t>. 3</a:t>
            </a:r>
            <a:r>
              <a:rPr lang="ko-KR" altLang="en-US" dirty="0">
                <a:sym typeface="Wingdings" panose="05000000000000000000" pitchFamily="2" charset="2"/>
              </a:rPr>
              <a:t>세대 기종으로 판단됨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로봇</a:t>
            </a:r>
            <a:r>
              <a:rPr lang="en-US" altLang="ko-KR" dirty="0">
                <a:sym typeface="Wingdings" panose="05000000000000000000" pitchFamily="2" charset="2"/>
              </a:rPr>
              <a:t>2 : “</a:t>
            </a:r>
            <a:r>
              <a:rPr lang="ko-KR" altLang="en-US" dirty="0">
                <a:sym typeface="Wingdings" panose="05000000000000000000" pitchFamily="2" charset="2"/>
              </a:rPr>
              <a:t>레지스탕스 소속으로 판단</a:t>
            </a:r>
            <a:r>
              <a:rPr lang="en-US" altLang="ko-KR" dirty="0">
                <a:sym typeface="Wingdings" panose="05000000000000000000" pitchFamily="2" charset="2"/>
              </a:rPr>
              <a:t>… </a:t>
            </a:r>
            <a:r>
              <a:rPr lang="ko-KR" altLang="en-US" dirty="0">
                <a:sym typeface="Wingdings" panose="05000000000000000000" pitchFamily="2" charset="2"/>
              </a:rPr>
              <a:t>즉시 제거한다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주인공 </a:t>
            </a:r>
            <a:r>
              <a:rPr lang="en-US" altLang="ko-KR" dirty="0">
                <a:sym typeface="Wingdings" panose="05000000000000000000" pitchFamily="2" charset="2"/>
              </a:rPr>
              <a:t>: “??” 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이후 전투가 시작됨을 유적에게 직감할 수 있도록 함</a:t>
            </a:r>
            <a:endParaRPr lang="en-US" altLang="ko-KR" dirty="0"/>
          </a:p>
          <a:p>
            <a:r>
              <a:rPr lang="ko-KR" altLang="en-US" dirty="0"/>
              <a:t>긴장감이 절정에 오를 수 있도록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DFE5B5-B94B-44DE-8FC6-DAE5937388A1}"/>
              </a:ext>
            </a:extLst>
          </p:cNvPr>
          <p:cNvGrpSpPr/>
          <p:nvPr/>
        </p:nvGrpSpPr>
        <p:grpSpPr>
          <a:xfrm>
            <a:off x="555502" y="708373"/>
            <a:ext cx="7216333" cy="2066039"/>
            <a:chOff x="555502" y="708373"/>
            <a:chExt cx="7216333" cy="206603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04D00CE-5574-4E72-94E2-BE3B40A4C733}"/>
                </a:ext>
              </a:extLst>
            </p:cNvPr>
            <p:cNvGrpSpPr/>
            <p:nvPr/>
          </p:nvGrpSpPr>
          <p:grpSpPr>
            <a:xfrm>
              <a:off x="555502" y="708373"/>
              <a:ext cx="1098166" cy="2049512"/>
              <a:chOff x="555502" y="708373"/>
              <a:chExt cx="1098166" cy="2049512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2624DD76-364C-4431-8481-D24AD9D80E3E}"/>
                  </a:ext>
                </a:extLst>
              </p:cNvPr>
              <p:cNvCxnSpPr>
                <a:stCxn id="9" idx="1"/>
              </p:cNvCxnSpPr>
              <p:nvPr/>
            </p:nvCxnSpPr>
            <p:spPr>
              <a:xfrm flipV="1">
                <a:off x="555502" y="1986742"/>
                <a:ext cx="1090418" cy="7711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9F60C406-B7BD-4E8C-9E17-9B9FAA2AB6A1}"/>
                  </a:ext>
                </a:extLst>
              </p:cNvPr>
              <p:cNvCxnSpPr/>
              <p:nvPr/>
            </p:nvCxnSpPr>
            <p:spPr>
              <a:xfrm flipV="1">
                <a:off x="1653668" y="708373"/>
                <a:ext cx="0" cy="1278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DADF6D-512A-4A2A-A704-1666F724B266}"/>
                </a:ext>
              </a:extLst>
            </p:cNvPr>
            <p:cNvCxnSpPr>
              <a:cxnSpLocks/>
            </p:cNvCxnSpPr>
            <p:nvPr/>
          </p:nvCxnSpPr>
          <p:spPr>
            <a:xfrm>
              <a:off x="1653668" y="1986742"/>
              <a:ext cx="50277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6A79B79-7408-493C-94DE-121826D6D46B}"/>
                </a:ext>
              </a:extLst>
            </p:cNvPr>
            <p:cNvCxnSpPr/>
            <p:nvPr/>
          </p:nvCxnSpPr>
          <p:spPr>
            <a:xfrm flipH="1" flipV="1">
              <a:off x="6681417" y="2003269"/>
              <a:ext cx="1090418" cy="77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EABFC1B-A926-4424-8DB8-C7E380F06993}"/>
                </a:ext>
              </a:extLst>
            </p:cNvPr>
            <p:cNvCxnSpPr/>
            <p:nvPr/>
          </p:nvCxnSpPr>
          <p:spPr>
            <a:xfrm flipH="1" flipV="1">
              <a:off x="6673669" y="724900"/>
              <a:ext cx="0" cy="1278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A20CDF-8393-4C29-936D-5D57BA85B695}"/>
              </a:ext>
            </a:extLst>
          </p:cNvPr>
          <p:cNvSpPr/>
          <p:nvPr/>
        </p:nvSpPr>
        <p:spPr>
          <a:xfrm>
            <a:off x="3745583" y="535991"/>
            <a:ext cx="2174481" cy="31460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4B714A4-7545-42C0-B024-148C759108D9}"/>
              </a:ext>
            </a:extLst>
          </p:cNvPr>
          <p:cNvSpPr/>
          <p:nvPr/>
        </p:nvSpPr>
        <p:spPr>
          <a:xfrm>
            <a:off x="730960" y="519213"/>
            <a:ext cx="2174481" cy="31460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F7C3B0-83B8-41E0-83CE-18BFA049C660}"/>
              </a:ext>
            </a:extLst>
          </p:cNvPr>
          <p:cNvSpPr/>
          <p:nvPr/>
        </p:nvSpPr>
        <p:spPr>
          <a:xfrm>
            <a:off x="5955911" y="3000891"/>
            <a:ext cx="1778923" cy="17898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BE5DFF-C3D6-49AB-A4BB-172497ACE7BE}"/>
              </a:ext>
            </a:extLst>
          </p:cNvPr>
          <p:cNvSpPr/>
          <p:nvPr/>
        </p:nvSpPr>
        <p:spPr>
          <a:xfrm>
            <a:off x="1325153" y="3857109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8360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008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r>
              <a:rPr lang="ko-KR" altLang="en-US" dirty="0"/>
              <a:t>쿵 하는 둔탁한 소리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잠깐 화면이 어두워지고 게임 플레이 화면이 나온다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쾅</a:t>
            </a:r>
            <a:r>
              <a:rPr lang="en-US" altLang="ko-KR" dirty="0"/>
              <a:t>!!” (</a:t>
            </a:r>
            <a:r>
              <a:rPr lang="ko-KR" altLang="en-US" dirty="0"/>
              <a:t>물체가 부딪히는 소리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“</a:t>
            </a:r>
            <a:r>
              <a:rPr lang="ko-KR" altLang="en-US" dirty="0"/>
              <a:t>으악</a:t>
            </a:r>
            <a:r>
              <a:rPr lang="en-US" altLang="ko-KR" dirty="0"/>
              <a:t>!! …  </a:t>
            </a:r>
            <a:r>
              <a:rPr lang="ko-KR" altLang="en-US" dirty="0"/>
              <a:t>하</a:t>
            </a:r>
            <a:r>
              <a:rPr lang="en-US" altLang="ko-KR" dirty="0"/>
              <a:t>.. </a:t>
            </a:r>
            <a:r>
              <a:rPr lang="ko-KR" altLang="en-US" dirty="0"/>
              <a:t>하</a:t>
            </a:r>
            <a:r>
              <a:rPr lang="en-US" altLang="ko-KR" dirty="0"/>
              <a:t>..” ‘</a:t>
            </a:r>
            <a:r>
              <a:rPr lang="ko-KR" altLang="en-US" dirty="0"/>
              <a:t>도망가야 되</a:t>
            </a:r>
            <a:r>
              <a:rPr lang="en-US" altLang="ko-KR" dirty="0"/>
              <a:t>…. </a:t>
            </a:r>
            <a:r>
              <a:rPr lang="ko-KR" altLang="en-US" dirty="0"/>
              <a:t>아</a:t>
            </a:r>
            <a:r>
              <a:rPr lang="en-US" altLang="ko-KR" dirty="0"/>
              <a:t>….’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‘</a:t>
            </a:r>
            <a:r>
              <a:rPr lang="ko-KR" altLang="en-US" dirty="0"/>
              <a:t>일단 저기 앞에 보이는 포탈까지 라도 도망 쳐야 되</a:t>
            </a:r>
            <a:r>
              <a:rPr lang="en-US" altLang="ko-KR" dirty="0"/>
              <a:t>‘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(</a:t>
            </a:r>
            <a:r>
              <a:rPr lang="ko-KR" altLang="en-US" dirty="0"/>
              <a:t>조이스틱이 생겨나면서</a:t>
            </a:r>
            <a:r>
              <a:rPr lang="en-US" altLang="ko-KR" dirty="0"/>
              <a:t>)‘</a:t>
            </a:r>
            <a:r>
              <a:rPr lang="ko-KR" altLang="en-US" dirty="0"/>
              <a:t>왼쪽에 있는 조이스틱으로 도망가자 </a:t>
            </a:r>
            <a:r>
              <a:rPr lang="en-US" altLang="ko-KR" dirty="0"/>
              <a:t>‘</a:t>
            </a:r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둔탁한 소리를 통해 주인공이 타격을 입었음을 알 수 있도록 함</a:t>
            </a:r>
            <a:endParaRPr lang="en-US" altLang="ko-KR" dirty="0"/>
          </a:p>
          <a:p>
            <a:r>
              <a:rPr lang="ko-KR" altLang="en-US" dirty="0"/>
              <a:t>조작 방식을 독백을 하는 듯한 느낌으로 연출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36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008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r>
              <a:rPr lang="ko-KR" altLang="en-US" dirty="0"/>
              <a:t>폭발 음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적 몬스터</a:t>
            </a:r>
            <a:r>
              <a:rPr lang="en-US" altLang="ko-KR" dirty="0"/>
              <a:t>, </a:t>
            </a:r>
            <a:r>
              <a:rPr lang="ko-KR" altLang="en-US" dirty="0"/>
              <a:t>주인공</a:t>
            </a:r>
            <a:r>
              <a:rPr lang="en-US" altLang="ko-KR" dirty="0"/>
              <a:t>, </a:t>
            </a:r>
            <a:r>
              <a:rPr lang="ko-KR" altLang="en-US" dirty="0"/>
              <a:t>이동 조이스틱 표현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포탈에 거의 도착했을 때 로봇이 로켓을 발사해 캐릭터를 맞춘다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“</a:t>
            </a:r>
            <a:r>
              <a:rPr lang="ko-KR" altLang="en-US" dirty="0"/>
              <a:t>억</a:t>
            </a:r>
            <a:r>
              <a:rPr lang="en-US" altLang="ko-KR" dirty="0"/>
              <a:t>!!!”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반동으로 포탈에 도착</a:t>
            </a:r>
            <a:r>
              <a:rPr lang="en-US" altLang="ko-KR" dirty="0"/>
              <a:t>)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말풍선을 통해 유저가 플레이하는 화면을 최대한 가리지 않는 선에서 스토리를 전달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3247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009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AFFB96F3-D200-4F34-878E-CB5B9ACCD2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로봇의 공격에 부러진 다리를 보는 연출 </a:t>
            </a:r>
            <a:endParaRPr lang="en-US" altLang="ko-KR" dirty="0"/>
          </a:p>
          <a:p>
            <a:r>
              <a:rPr lang="ko-KR" altLang="en-US" dirty="0"/>
              <a:t>로봇 전류가 흐르는 듯한 연출</a:t>
            </a:r>
            <a:endParaRPr lang="en-US" altLang="ko-KR" dirty="0"/>
          </a:p>
          <a:p>
            <a:r>
              <a:rPr lang="ko-KR" altLang="en-US" dirty="0"/>
              <a:t>전선이 주렁주렁 흘러 나옴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주인공 </a:t>
            </a:r>
            <a:r>
              <a:rPr lang="en-US" altLang="ko-KR" dirty="0"/>
              <a:t>: “</a:t>
            </a:r>
            <a:r>
              <a:rPr lang="ko-KR" altLang="en-US" dirty="0"/>
              <a:t>으악</a:t>
            </a:r>
            <a:r>
              <a:rPr lang="en-US" altLang="ko-KR" dirty="0"/>
              <a:t>!!!” (</a:t>
            </a:r>
            <a:r>
              <a:rPr lang="ko-KR" altLang="en-US" dirty="0"/>
              <a:t>부러진 팔을 보고 놀란다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주인공 </a:t>
            </a:r>
            <a:r>
              <a:rPr lang="en-US" altLang="ko-KR" dirty="0"/>
              <a:t>: (</a:t>
            </a:r>
            <a:r>
              <a:rPr lang="ko-KR" altLang="en-US" dirty="0"/>
              <a:t>충격으로 의식을 잃음</a:t>
            </a:r>
            <a:r>
              <a:rPr lang="en-US" altLang="ko-KR" dirty="0"/>
              <a:t>) “</a:t>
            </a:r>
            <a:r>
              <a:rPr lang="ko-KR" altLang="en-US" dirty="0"/>
              <a:t>으</a:t>
            </a:r>
            <a:r>
              <a:rPr lang="en-US" altLang="ko-KR" dirty="0"/>
              <a:t>…”</a:t>
            </a:r>
          </a:p>
          <a:p>
            <a:r>
              <a:rPr lang="ko-KR" altLang="en-US" dirty="0"/>
              <a:t>로봇</a:t>
            </a:r>
            <a:r>
              <a:rPr lang="en-US" altLang="ko-KR" dirty="0"/>
              <a:t>1 : (</a:t>
            </a:r>
            <a:r>
              <a:rPr lang="ko-KR" altLang="en-US" dirty="0"/>
              <a:t>대포를 꺼내며</a:t>
            </a:r>
            <a:r>
              <a:rPr lang="en-US" altLang="ko-KR" dirty="0"/>
              <a:t>)“</a:t>
            </a:r>
            <a:r>
              <a:rPr lang="ko-KR" altLang="en-US" dirty="0"/>
              <a:t>제거한다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멈춰</a:t>
            </a:r>
            <a:r>
              <a:rPr lang="en-US" altLang="ko-KR" dirty="0"/>
              <a:t>!!!”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포탈을 이동하는 중간에 일러스트를 통해 스토리 진행 연출</a:t>
            </a:r>
            <a:endParaRPr lang="en-US" altLang="ko-KR" dirty="0"/>
          </a:p>
          <a:p>
            <a:r>
              <a:rPr lang="ko-KR" altLang="en-US" dirty="0"/>
              <a:t>더 이상 유저가 주인공 캐릭터를 조종할 수 없는 이유를 설명</a:t>
            </a:r>
            <a:endParaRPr lang="en-US" altLang="ko-KR" dirty="0"/>
          </a:p>
          <a:p>
            <a:r>
              <a:rPr lang="en-US" altLang="ko-KR" dirty="0"/>
              <a:t>???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이름 대신에 사용하여 다음 이야기에 궁금증을 유발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FE0F8C3A-2F39-435B-A6A3-35DDE2E03865}"/>
              </a:ext>
            </a:extLst>
          </p:cNvPr>
          <p:cNvSpPr/>
          <p:nvPr/>
        </p:nvSpPr>
        <p:spPr>
          <a:xfrm rot="8754171">
            <a:off x="2452155" y="904702"/>
            <a:ext cx="1582309" cy="299179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다리꼴 18">
            <a:extLst>
              <a:ext uri="{FF2B5EF4-FFF2-40B4-BE49-F238E27FC236}">
                <a16:creationId xmlns:a16="http://schemas.microsoft.com/office/drawing/2014/main" id="{DCA5AAFC-B234-4E38-B920-AC7190B699DA}"/>
              </a:ext>
            </a:extLst>
          </p:cNvPr>
          <p:cNvSpPr/>
          <p:nvPr/>
        </p:nvSpPr>
        <p:spPr>
          <a:xfrm rot="17027265">
            <a:off x="5815665" y="3243956"/>
            <a:ext cx="669852" cy="126653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70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009</a:t>
            </a:r>
            <a:endParaRPr lang="ko-KR" altLang="en-US" dirty="0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04F6EFC2-CA93-446B-A138-B65AC76C28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로봇의 공격에 부러진 다리를 보는 연출 </a:t>
            </a:r>
            <a:endParaRPr lang="en-US" altLang="ko-KR" dirty="0"/>
          </a:p>
          <a:p>
            <a:r>
              <a:rPr lang="ko-KR" altLang="en-US" dirty="0"/>
              <a:t>로봇 전류가 흐르는 듯한 연출</a:t>
            </a:r>
            <a:endParaRPr lang="en-US" altLang="ko-KR" dirty="0"/>
          </a:p>
          <a:p>
            <a:r>
              <a:rPr lang="ko-KR" altLang="en-US" dirty="0"/>
              <a:t>전선이 주렁주렁 흘러 나옴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대포를 쏘려는 찰나에 누군가 총으로 로봇을 맞춘다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??? : “</a:t>
            </a:r>
            <a:r>
              <a:rPr lang="ko-KR" altLang="en-US" dirty="0"/>
              <a:t>멈춰</a:t>
            </a:r>
            <a:r>
              <a:rPr lang="en-US" altLang="ko-KR" dirty="0"/>
              <a:t>!!!”</a:t>
            </a:r>
          </a:p>
          <a:p>
            <a:r>
              <a:rPr lang="ko-KR" altLang="en-US" dirty="0"/>
              <a:t>로봇들 </a:t>
            </a:r>
            <a:r>
              <a:rPr lang="en-US" altLang="ko-KR" dirty="0"/>
              <a:t>: “</a:t>
            </a:r>
            <a:r>
              <a:rPr lang="ko-KR" altLang="en-US" dirty="0"/>
              <a:t>우측 카메라 손상</a:t>
            </a:r>
            <a:r>
              <a:rPr lang="en-US" altLang="ko-KR" dirty="0"/>
              <a:t>, </a:t>
            </a:r>
            <a:r>
              <a:rPr lang="ko-KR" altLang="en-US" dirty="0"/>
              <a:t>우측 카메라 손상 </a:t>
            </a:r>
            <a:r>
              <a:rPr lang="en-US" altLang="ko-KR" dirty="0"/>
              <a:t>, </a:t>
            </a:r>
            <a:r>
              <a:rPr lang="ko-KR" altLang="en-US" dirty="0"/>
              <a:t>조준 기능 상실 </a:t>
            </a:r>
            <a:r>
              <a:rPr lang="en-US" altLang="ko-KR" dirty="0"/>
              <a:t>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소녀를 주인공의 구원자라는 느낌을 받도록 </a:t>
            </a:r>
            <a:endParaRPr lang="en-US" altLang="ko-KR" dirty="0"/>
          </a:p>
          <a:p>
            <a:r>
              <a:rPr lang="ko-KR" altLang="en-US" dirty="0"/>
              <a:t>사건을 해결할 해결책으로 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59C55B-82B8-4EC8-89CC-66A4D3303858}"/>
              </a:ext>
            </a:extLst>
          </p:cNvPr>
          <p:cNvSpPr/>
          <p:nvPr/>
        </p:nvSpPr>
        <p:spPr>
          <a:xfrm rot="18900000">
            <a:off x="6362916" y="708821"/>
            <a:ext cx="810083" cy="2007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50464FA-C62F-439D-B3A3-8776E478B279}"/>
              </a:ext>
            </a:extLst>
          </p:cNvPr>
          <p:cNvSpPr/>
          <p:nvPr/>
        </p:nvSpPr>
        <p:spPr>
          <a:xfrm>
            <a:off x="555125" y="2337683"/>
            <a:ext cx="3054767" cy="2461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 </a:t>
            </a:r>
            <a:endParaRPr lang="en-US" altLang="ko-KR" dirty="0"/>
          </a:p>
          <a:p>
            <a:pPr algn="ctr"/>
            <a:r>
              <a:rPr lang="ko-KR" altLang="en-US" dirty="0"/>
              <a:t>로봇들</a:t>
            </a:r>
          </a:p>
        </p:txBody>
      </p:sp>
    </p:spTree>
    <p:extLst>
      <p:ext uri="{BB962C8B-B14F-4D97-AF65-F5344CB8AC3E}">
        <p14:creationId xmlns:p14="http://schemas.microsoft.com/office/powerpoint/2010/main" val="3533418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웅장하고 영웅이 나타났다는 느낌의 </a:t>
            </a:r>
            <a:r>
              <a:rPr lang="en-US" altLang="ko-KR" dirty="0"/>
              <a:t>BGM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로봇으로부터 쓰러진 주인공을 공격하는 것을 막는 듯한 캐릭터 배치를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하단에 조이스틱 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어떻게 여길 들어온 거야</a:t>
            </a:r>
            <a:r>
              <a:rPr lang="en-US" altLang="ko-KR" dirty="0"/>
              <a:t>.“</a:t>
            </a:r>
          </a:p>
          <a:p>
            <a:r>
              <a:rPr lang="ko-KR" altLang="en-US" dirty="0"/>
              <a:t>로봇들 </a:t>
            </a:r>
            <a:r>
              <a:rPr lang="en-US" altLang="ko-KR" dirty="0"/>
              <a:t>: “…</a:t>
            </a:r>
            <a:r>
              <a:rPr lang="ko-KR" altLang="en-US" dirty="0"/>
              <a:t>제거한다</a:t>
            </a:r>
            <a:r>
              <a:rPr lang="en-US" altLang="ko-KR" dirty="0"/>
              <a:t>..”</a:t>
            </a:r>
          </a:p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으 역시 </a:t>
            </a:r>
            <a:r>
              <a:rPr lang="en-US" altLang="ko-KR" dirty="0"/>
              <a:t>1</a:t>
            </a:r>
            <a:r>
              <a:rPr lang="ko-KR" altLang="en-US" dirty="0"/>
              <a:t>세대는 대화가 안 통해</a:t>
            </a:r>
            <a:r>
              <a:rPr lang="en-US" altLang="ko-KR" dirty="0"/>
              <a:t>. </a:t>
            </a:r>
            <a:r>
              <a:rPr lang="ko-KR" altLang="en-US" dirty="0"/>
              <a:t>빨리 처리하고 남자애부터 안전한 곳에</a:t>
            </a:r>
            <a:r>
              <a:rPr lang="en-US" altLang="ko-KR" dirty="0"/>
              <a:t>…“</a:t>
            </a:r>
          </a:p>
          <a:p>
            <a:r>
              <a:rPr lang="ko-KR" altLang="en-US" dirty="0"/>
              <a:t>공격 조이스틱이 나타남</a:t>
            </a:r>
            <a:endParaRPr lang="en-US" altLang="ko-KR" dirty="0"/>
          </a:p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조이스틱을 움직이는 방향으로 공격 범위가 표시되고 공격할 수 있어 싸워보자</a:t>
            </a:r>
            <a:r>
              <a:rPr lang="en-US" altLang="ko-KR" dirty="0"/>
              <a:t>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이후 로봇들이 근접공격만 하는 이유를 미리 설명</a:t>
            </a:r>
            <a:endParaRPr lang="en-US" altLang="ko-KR" dirty="0"/>
          </a:p>
          <a:p>
            <a:r>
              <a:rPr lang="ko-KR" altLang="en-US" dirty="0"/>
              <a:t>공격 방식을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3965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긴박함이 느껴지는 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소녀가 조금 지친 듯한 연출</a:t>
            </a:r>
            <a:endParaRPr lang="en-US" altLang="ko-KR" dirty="0"/>
          </a:p>
          <a:p>
            <a:r>
              <a:rPr lang="ko-KR" altLang="en-US" dirty="0"/>
              <a:t>손상 되었지만 정상적으로 작동하는 적 로봇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회용 스킬을 사용하는 것을 알려줌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소녀 </a:t>
            </a:r>
            <a:r>
              <a:rPr lang="en-US" altLang="ko-KR" dirty="0"/>
              <a:t>:”</a:t>
            </a:r>
            <a:r>
              <a:rPr lang="ko-KR" altLang="en-US" dirty="0"/>
              <a:t>하</a:t>
            </a:r>
            <a:r>
              <a:rPr lang="en-US" altLang="ko-KR" dirty="0"/>
              <a:t>.. </a:t>
            </a:r>
            <a:r>
              <a:rPr lang="ko-KR" altLang="en-US" dirty="0"/>
              <a:t>뭐 야 </a:t>
            </a:r>
            <a:r>
              <a:rPr lang="en-US" altLang="ko-KR" dirty="0"/>
              <a:t>1</a:t>
            </a:r>
            <a:r>
              <a:rPr lang="ko-KR" altLang="en-US" dirty="0"/>
              <a:t>세대 주제에 성능이 썩 괜찮네 </a:t>
            </a:r>
            <a:r>
              <a:rPr lang="en-US" altLang="ko-KR" dirty="0"/>
              <a:t>2</a:t>
            </a:r>
            <a:r>
              <a:rPr lang="ko-KR" altLang="en-US" dirty="0"/>
              <a:t>대 </a:t>
            </a:r>
            <a:r>
              <a:rPr lang="en-US" altLang="ko-KR" dirty="0"/>
              <a:t>1</a:t>
            </a:r>
            <a:r>
              <a:rPr lang="ko-KR" altLang="en-US" dirty="0"/>
              <a:t>은 좀 무리인 것 같아</a:t>
            </a:r>
            <a:r>
              <a:rPr lang="en-US" altLang="ko-KR" dirty="0"/>
              <a:t>“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회용 스킬 창이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아깝지만  빨리 여기서 탈출해야 되</a:t>
            </a:r>
            <a:r>
              <a:rPr lang="en-US" altLang="ko-KR" dirty="0"/>
              <a:t>, </a:t>
            </a:r>
            <a:r>
              <a:rPr lang="ko-KR" altLang="en-US" dirty="0"/>
              <a:t>언니가 분명 사용하는 방법을 가르쳐 줬는데</a:t>
            </a:r>
            <a:r>
              <a:rPr lang="en-US" altLang="ko-KR" dirty="0"/>
              <a:t>…</a:t>
            </a:r>
            <a:r>
              <a:rPr lang="ko-KR" altLang="en-US" dirty="0"/>
              <a:t>“</a:t>
            </a:r>
            <a:endParaRPr lang="en-US" altLang="ko-KR" dirty="0"/>
          </a:p>
          <a:p>
            <a:r>
              <a:rPr lang="ko-KR" altLang="en-US" dirty="0"/>
              <a:t>사용가능한 스틸이 하나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선택 했으면 사용할 범위를 지정해주면 된다고 했 어</a:t>
            </a:r>
            <a:r>
              <a:rPr lang="en-US" altLang="ko-KR" dirty="0"/>
              <a:t>…”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스킬을 사용할 수 밖에 없는 이유를 설명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회용 스킬을 사용하는 방법을 설명</a:t>
            </a:r>
          </a:p>
        </p:txBody>
      </p:sp>
    </p:spTree>
    <p:extLst>
      <p:ext uri="{BB962C8B-B14F-4D97-AF65-F5344CB8AC3E}">
        <p14:creationId xmlns:p14="http://schemas.microsoft.com/office/powerpoint/2010/main" val="2031752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011</a:t>
            </a:r>
            <a:endParaRPr lang="ko-KR" altLang="en-US" dirty="0"/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FB413C2B-2A98-49A6-B36A-95FD4471CB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잔잔한 느낌의 다시 긴장된 느낌을 완화하는 </a:t>
            </a:r>
            <a:r>
              <a:rPr lang="en-US" altLang="ko-KR" dirty="0"/>
              <a:t>BGM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주인공을 구조한 소녀의 모습과 쓰러진 주인공의 모습을 함께 연출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아</a:t>
            </a:r>
            <a:r>
              <a:rPr lang="en-US" altLang="ko-KR" dirty="0"/>
              <a:t>.. </a:t>
            </a:r>
            <a:r>
              <a:rPr lang="ko-KR" altLang="en-US" dirty="0"/>
              <a:t>급해서 허락도 안 받고 써버렸네</a:t>
            </a:r>
            <a:r>
              <a:rPr lang="en-US" altLang="ko-KR" dirty="0"/>
              <a:t>… </a:t>
            </a:r>
            <a:r>
              <a:rPr lang="ko-KR" altLang="en-US" dirty="0"/>
              <a:t>그나저나 어떻게 된 일지</a:t>
            </a:r>
            <a:r>
              <a:rPr lang="en-US" altLang="ko-KR" dirty="0"/>
              <a:t>…”</a:t>
            </a:r>
          </a:p>
          <a:p>
            <a:r>
              <a:rPr lang="ko-KR" altLang="en-US" dirty="0"/>
              <a:t>소녀 </a:t>
            </a:r>
            <a:r>
              <a:rPr lang="en-US" altLang="ko-KR" dirty="0"/>
              <a:t>: “</a:t>
            </a:r>
            <a:r>
              <a:rPr lang="ko-KR" altLang="en-US" dirty="0"/>
              <a:t>지워 지기 전에 얼른 저장부터 해야 겠다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소녀 </a:t>
            </a:r>
            <a:r>
              <a:rPr lang="en-US" altLang="ko-KR" dirty="0"/>
              <a:t>: (</a:t>
            </a:r>
            <a:r>
              <a:rPr lang="ko-KR" altLang="en-US" dirty="0"/>
              <a:t>한 참 뒤에</a:t>
            </a:r>
            <a:r>
              <a:rPr lang="en-US" altLang="ko-KR" dirty="0"/>
              <a:t>)”…. </a:t>
            </a:r>
            <a:r>
              <a:rPr lang="ko-KR" altLang="en-US" dirty="0"/>
              <a:t>일단 데리고 가자</a:t>
            </a:r>
            <a:r>
              <a:rPr lang="en-US" altLang="ko-KR" dirty="0"/>
              <a:t>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현재 게임 속에 일어나는 일이 매우 특별한 상황이라는 것을 암시</a:t>
            </a:r>
            <a:endParaRPr lang="en-US" altLang="ko-KR" dirty="0"/>
          </a:p>
          <a:p>
            <a:r>
              <a:rPr lang="ko-KR" altLang="en-US" dirty="0"/>
              <a:t>이후 스토리가 진행 될 수 있도록 하는 연결 장면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724998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CE29-90AC-45B6-8184-1E01989E185E}"/>
              </a:ext>
            </a:extLst>
          </p:cNvPr>
          <p:cNvSpPr txBox="1"/>
          <p:nvPr/>
        </p:nvSpPr>
        <p:spPr>
          <a:xfrm>
            <a:off x="6845434" y="4462781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SKIP&gt;&gt;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59C55B-82B8-4EC8-89CC-66A4D3303858}"/>
              </a:ext>
            </a:extLst>
          </p:cNvPr>
          <p:cNvSpPr/>
          <p:nvPr/>
        </p:nvSpPr>
        <p:spPr>
          <a:xfrm>
            <a:off x="3325752" y="1926234"/>
            <a:ext cx="1079272" cy="26744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A8B6F-574A-4F57-A7FA-A7D17774A61A}"/>
              </a:ext>
            </a:extLst>
          </p:cNvPr>
          <p:cNvSpPr/>
          <p:nvPr/>
        </p:nvSpPr>
        <p:spPr>
          <a:xfrm>
            <a:off x="1325153" y="3853856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30B8FC-536E-45C4-AEF2-E2D8D2C7163B}"/>
              </a:ext>
            </a:extLst>
          </p:cNvPr>
          <p:cNvSpPr/>
          <p:nvPr/>
        </p:nvSpPr>
        <p:spPr>
          <a:xfrm rot="3949039">
            <a:off x="5486672" y="2740939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</p:spTree>
    <p:extLst>
      <p:ext uri="{BB962C8B-B14F-4D97-AF65-F5344CB8AC3E}">
        <p14:creationId xmlns:p14="http://schemas.microsoft.com/office/powerpoint/2010/main" val="4285663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012 </a:t>
            </a:r>
            <a:endParaRPr lang="ko-KR" altLang="en-US" dirty="0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11837C6C-7956-434C-9F5A-920F57AFBD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밝은 분위기의 </a:t>
            </a:r>
            <a:r>
              <a:rPr lang="en-US" altLang="ko-KR" dirty="0"/>
              <a:t>BGM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잠깐 화면이 어두워지고 게임 플레이 화면이 나온다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 </a:t>
            </a:r>
            <a:r>
              <a:rPr lang="ko-KR" altLang="en-US" dirty="0"/>
              <a:t>아아 들리니 </a:t>
            </a:r>
            <a:r>
              <a:rPr lang="en-US" altLang="ko-KR" dirty="0"/>
              <a:t>?  </a:t>
            </a:r>
            <a:r>
              <a:rPr lang="ko-KR" altLang="en-US" dirty="0"/>
              <a:t>지금부터 전투 훈련을 시작 할 꺼야</a:t>
            </a:r>
            <a:r>
              <a:rPr lang="en-US" altLang="ko-KR" dirty="0"/>
              <a:t>, </a:t>
            </a:r>
            <a:r>
              <a:rPr lang="ko-KR" altLang="en-US" dirty="0"/>
              <a:t>할아버지를 찾으러 가겠다면서 싸울 생각이 없었던 건 아니지</a:t>
            </a:r>
            <a:r>
              <a:rPr lang="en-US" altLang="ko-KR" dirty="0"/>
              <a:t>? </a:t>
            </a:r>
            <a:r>
              <a:rPr lang="ko-KR" altLang="en-US" dirty="0"/>
              <a:t>걱정 마 차근차근 기본부터 자세하게 알려주게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조이스틱이 나타나며</a:t>
            </a:r>
            <a:endParaRPr lang="en-US" altLang="ko-KR" dirty="0"/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 ‘</a:t>
            </a:r>
            <a:r>
              <a:rPr lang="ko-KR" altLang="en-US" dirty="0"/>
              <a:t>좌측 조이스틱</a:t>
            </a:r>
            <a:r>
              <a:rPr lang="en-US" altLang="ko-KR" dirty="0"/>
              <a:t>’</a:t>
            </a:r>
            <a:r>
              <a:rPr lang="ko-KR" altLang="en-US" dirty="0"/>
              <a:t>으로 원하는 방향으로 움직일 수 있어 움직여봐</a:t>
            </a:r>
            <a:r>
              <a:rPr lang="en-US" altLang="ko-KR" dirty="0"/>
              <a:t>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만약 유저가 스토리 감상을 하지 않은 경우 게임의 조작 방식을 튜토리얼 스토리를 대신해 알려주어야 함으로 한번 더 요약하는 스토리 진행</a:t>
            </a:r>
            <a:endParaRPr lang="en-US" altLang="ko-KR" dirty="0"/>
          </a:p>
          <a:p>
            <a:r>
              <a:rPr lang="ko-KR" altLang="en-US" dirty="0"/>
              <a:t>이전에 튜토리얼 스토리를 감상한 경우 연출하지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685014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1786B-346E-4C70-91CE-F5A751D3D0F1}"/>
              </a:ext>
            </a:extLst>
          </p:cNvPr>
          <p:cNvSpPr/>
          <p:nvPr/>
        </p:nvSpPr>
        <p:spPr>
          <a:xfrm>
            <a:off x="4534478" y="2717901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E0C768-B306-49D8-B070-280C8B4494AE}"/>
              </a:ext>
            </a:extLst>
          </p:cNvPr>
          <p:cNvSpPr/>
          <p:nvPr/>
        </p:nvSpPr>
        <p:spPr>
          <a:xfrm>
            <a:off x="2599297" y="2460239"/>
            <a:ext cx="900305" cy="1616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0B5CA4-10CB-4134-A0E7-FC544A8C1BCB}"/>
              </a:ext>
            </a:extLst>
          </p:cNvPr>
          <p:cNvSpPr/>
          <p:nvPr/>
        </p:nvSpPr>
        <p:spPr>
          <a:xfrm>
            <a:off x="5047399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C496AF5-02E6-465D-9CB5-77085549AB46}"/>
              </a:ext>
            </a:extLst>
          </p:cNvPr>
          <p:cNvSpPr/>
          <p:nvPr/>
        </p:nvSpPr>
        <p:spPr>
          <a:xfrm>
            <a:off x="5047399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C15C32-915F-4A56-8714-901D8D9EDC0D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8F2BC-B4E9-43E5-B56F-CFDC55523651}"/>
              </a:ext>
            </a:extLst>
          </p:cNvPr>
          <p:cNvSpPr/>
          <p:nvPr/>
        </p:nvSpPr>
        <p:spPr>
          <a:xfrm>
            <a:off x="1325153" y="1062767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D25BE5-0469-487A-A565-D9061C5230A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58E19-D0F8-408C-88B0-57BA773F6E56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</p:spTree>
    <p:extLst>
      <p:ext uri="{BB962C8B-B14F-4D97-AF65-F5344CB8AC3E}">
        <p14:creationId xmlns:p14="http://schemas.microsoft.com/office/powerpoint/2010/main" val="292766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73251A-6165-432B-B6DC-BED17BF24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D4CAB3-3BC9-42DF-BC00-439433AF75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&lt; </a:t>
            </a:r>
            <a:r>
              <a:rPr lang="ko-KR" altLang="en-US" dirty="0"/>
              <a:t>소울 나이트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4AEEC5B1-5E48-4F59-B6FF-56919C603B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r="3944"/>
          <a:stretch>
            <a:fillRect/>
          </a:stretch>
        </p:blipFill>
        <p:spPr/>
      </p:pic>
      <p:pic>
        <p:nvPicPr>
          <p:cNvPr id="13" name="그림 개체 틀 12" descr="텔레비전, 앉아있는, 화면이(가) 표시된 사진&#10;&#10;자동 생성된 설명">
            <a:extLst>
              <a:ext uri="{FF2B5EF4-FFF2-40B4-BE49-F238E27FC236}">
                <a16:creationId xmlns:a16="http://schemas.microsoft.com/office/drawing/2014/main" id="{A6C9293D-CA43-435F-93A2-E1A2431CE7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r="3944"/>
          <a:stretch>
            <a:fillRect/>
          </a:stretch>
        </p:blipFill>
        <p:spPr/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4D09821-6297-451A-B809-0A53B87567AE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233590558"/>
              </p:ext>
            </p:extLst>
          </p:nvPr>
        </p:nvGraphicFramePr>
        <p:xfrm>
          <a:off x="6365631" y="3768725"/>
          <a:ext cx="4956007" cy="2678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99">
                  <a:extLst>
                    <a:ext uri="{9D8B030D-6E8A-4147-A177-3AD203B41FA5}">
                      <a16:colId xmlns:a16="http://schemas.microsoft.com/office/drawing/2014/main" val="1239764864"/>
                    </a:ext>
                  </a:extLst>
                </a:gridCol>
                <a:gridCol w="1963029">
                  <a:extLst>
                    <a:ext uri="{9D8B030D-6E8A-4147-A177-3AD203B41FA5}">
                      <a16:colId xmlns:a16="http://schemas.microsoft.com/office/drawing/2014/main" val="128339993"/>
                    </a:ext>
                  </a:extLst>
                </a:gridCol>
                <a:gridCol w="1909479">
                  <a:extLst>
                    <a:ext uri="{9D8B030D-6E8A-4147-A177-3AD203B41FA5}">
                      <a16:colId xmlns:a16="http://schemas.microsoft.com/office/drawing/2014/main" val="2630120136"/>
                    </a:ext>
                  </a:extLst>
                </a:gridCol>
              </a:tblGrid>
              <a:tr h="377796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전달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97960"/>
                  </a:ext>
                </a:extLst>
              </a:tr>
              <a:tr h="23011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배경</a:t>
                      </a:r>
                      <a:br>
                        <a:rPr lang="en-US" altLang="ko-KR" sz="16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단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장으로 배경 스토리를 전달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유저는 용사가 되어 세상을 구하게 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게임의 스토리 보다 플레이 경험을 유저에게 주는 것을 목표로 하고있는 게임이기 때문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 스토리 부분에 간단한 목적만 부여하는 식으로 스토리를 사용함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11159"/>
                  </a:ext>
                </a:extLst>
              </a:tr>
            </a:tbl>
          </a:graphicData>
        </a:graphic>
      </p:graphicFrame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EA663A2D-8223-418E-B53F-6DE612DB32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r="39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10912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012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FC6BE7A0-607B-4A35-8810-9B06984864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밝은 분위기의 </a:t>
            </a:r>
            <a:r>
              <a:rPr lang="en-US" altLang="ko-KR" dirty="0"/>
              <a:t>BGM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상단에 지속적으로 텍스트 박스를 보여줌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조이스틱을 원하는 방향으로 두 번 누르면 가방의 로켓을 작동 시킬 수 있어 한 번 해봐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조이스틱이 나타난다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3D28809-31B4-43AD-B6DA-96430B4F90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685014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1786B-346E-4C70-91CE-F5A751D3D0F1}"/>
              </a:ext>
            </a:extLst>
          </p:cNvPr>
          <p:cNvSpPr/>
          <p:nvPr/>
        </p:nvSpPr>
        <p:spPr>
          <a:xfrm>
            <a:off x="5141639" y="2609348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E0C768-B306-49D8-B070-280C8B4494AE}"/>
              </a:ext>
            </a:extLst>
          </p:cNvPr>
          <p:cNvSpPr/>
          <p:nvPr/>
        </p:nvSpPr>
        <p:spPr>
          <a:xfrm>
            <a:off x="2552506" y="2456551"/>
            <a:ext cx="900305" cy="1616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0B5CA4-10CB-4134-A0E7-FC544A8C1BCB}"/>
              </a:ext>
            </a:extLst>
          </p:cNvPr>
          <p:cNvSpPr/>
          <p:nvPr/>
        </p:nvSpPr>
        <p:spPr>
          <a:xfrm>
            <a:off x="5726355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C496AF5-02E6-465D-9CB5-77085549AB46}"/>
              </a:ext>
            </a:extLst>
          </p:cNvPr>
          <p:cNvSpPr/>
          <p:nvPr/>
        </p:nvSpPr>
        <p:spPr>
          <a:xfrm>
            <a:off x="5726355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C15C32-915F-4A56-8714-901D8D9EDC0D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8F2BC-B4E9-43E5-B56F-CFDC55523651}"/>
              </a:ext>
            </a:extLst>
          </p:cNvPr>
          <p:cNvSpPr/>
          <p:nvPr/>
        </p:nvSpPr>
        <p:spPr>
          <a:xfrm>
            <a:off x="1325153" y="1062767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D25BE5-0469-487A-A565-D9061C5230A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58E19-D0F8-408C-88B0-57BA773F6E56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</p:spTree>
    <p:extLst>
      <p:ext uri="{BB962C8B-B14F-4D97-AF65-F5344CB8AC3E}">
        <p14:creationId xmlns:p14="http://schemas.microsoft.com/office/powerpoint/2010/main" val="3938739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012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018334E-205A-432F-A8C1-53375F0E77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밝은 분위기의 </a:t>
            </a:r>
            <a:r>
              <a:rPr lang="en-US" altLang="ko-KR" dirty="0"/>
              <a:t>BGM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이전에 처지 되었던 로봇이 다시 조립됨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비행실력이 수준급인데 그러면 이제 공격을 해볼까</a:t>
            </a:r>
            <a:r>
              <a:rPr lang="en-US" altLang="ko-KR" dirty="0"/>
              <a:t>? </a:t>
            </a:r>
            <a:r>
              <a:rPr lang="ko-KR" altLang="en-US" dirty="0"/>
              <a:t>싸움에서 맨날 도망만 다닐 꺼는 아니잖아</a:t>
            </a:r>
            <a:r>
              <a:rPr lang="en-US" altLang="ko-KR" dirty="0"/>
              <a:t>?”</a:t>
            </a:r>
          </a:p>
          <a:p>
            <a:r>
              <a:rPr lang="ko-KR" altLang="en-US" dirty="0"/>
              <a:t>조이스틱이 나타난다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방법은 간단해 공격하고 싶은 방향으로 </a:t>
            </a:r>
            <a:r>
              <a:rPr lang="en-US" altLang="ko-KR" dirty="0"/>
              <a:t>‘</a:t>
            </a:r>
            <a:r>
              <a:rPr lang="ko-KR" altLang="en-US" dirty="0"/>
              <a:t>우측 조이스틱</a:t>
            </a:r>
            <a:r>
              <a:rPr lang="en-US" altLang="ko-KR" dirty="0"/>
              <a:t>’</a:t>
            </a:r>
            <a:r>
              <a:rPr lang="ko-KR" altLang="en-US" dirty="0"/>
              <a:t>을 움직여 그러면 자동으로 원하는 방향으로 공격이 나가</a:t>
            </a:r>
            <a:r>
              <a:rPr lang="en-US" altLang="ko-KR" dirty="0"/>
              <a:t>. </a:t>
            </a:r>
            <a:r>
              <a:rPr lang="ko-KR" altLang="en-US" dirty="0"/>
              <a:t>한번 앞에 있는 연습용 로봇을 공격해 </a:t>
            </a:r>
            <a:r>
              <a:rPr lang="en-US" altLang="ko-KR" dirty="0"/>
              <a:t>HP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만들어봐</a:t>
            </a:r>
            <a:r>
              <a:rPr lang="en-US" altLang="ko-KR" dirty="0"/>
              <a:t>. </a:t>
            </a:r>
            <a:r>
              <a:rPr lang="ko-KR" altLang="en-US" dirty="0"/>
              <a:t>걱정 마 자동으로 다시 조립되니까</a:t>
            </a:r>
            <a:r>
              <a:rPr lang="en-US" altLang="ko-KR" dirty="0"/>
              <a:t>“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23AE359D-9E42-40E8-AA00-67EB4848F5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685014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1786B-346E-4C70-91CE-F5A751D3D0F1}"/>
              </a:ext>
            </a:extLst>
          </p:cNvPr>
          <p:cNvSpPr/>
          <p:nvPr/>
        </p:nvSpPr>
        <p:spPr>
          <a:xfrm>
            <a:off x="5118469" y="2640017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E0C768-B306-49D8-B070-280C8B4494AE}"/>
              </a:ext>
            </a:extLst>
          </p:cNvPr>
          <p:cNvSpPr/>
          <p:nvPr/>
        </p:nvSpPr>
        <p:spPr>
          <a:xfrm>
            <a:off x="2014966" y="2324195"/>
            <a:ext cx="900305" cy="1616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0B5CA4-10CB-4134-A0E7-FC544A8C1BCB}"/>
              </a:ext>
            </a:extLst>
          </p:cNvPr>
          <p:cNvSpPr/>
          <p:nvPr/>
        </p:nvSpPr>
        <p:spPr>
          <a:xfrm>
            <a:off x="5890592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C496AF5-02E6-465D-9CB5-77085549AB46}"/>
              </a:ext>
            </a:extLst>
          </p:cNvPr>
          <p:cNvSpPr/>
          <p:nvPr/>
        </p:nvSpPr>
        <p:spPr>
          <a:xfrm>
            <a:off x="5890592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C15C32-915F-4A56-8714-901D8D9EDC0D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8F2BC-B4E9-43E5-B56F-CFDC55523651}"/>
              </a:ext>
            </a:extLst>
          </p:cNvPr>
          <p:cNvSpPr/>
          <p:nvPr/>
        </p:nvSpPr>
        <p:spPr>
          <a:xfrm>
            <a:off x="1325153" y="1062767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D25BE5-0469-487A-A565-D9061C5230A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58E19-D0F8-408C-88B0-57BA773F6E56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</p:spTree>
    <p:extLst>
      <p:ext uri="{BB962C8B-B14F-4D97-AF65-F5344CB8AC3E}">
        <p14:creationId xmlns:p14="http://schemas.microsoft.com/office/powerpoint/2010/main" val="1052374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012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8223B3C9-DD5B-46C8-A460-F92A349FD9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밝은 분위기의 </a:t>
            </a:r>
            <a:r>
              <a:rPr lang="en-US" altLang="ko-KR" dirty="0"/>
              <a:t>BGM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잠깐 화면이 어두워지고 게임 플레이 화면이 나온다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잘하네 </a:t>
            </a:r>
            <a:r>
              <a:rPr lang="en-US" altLang="ko-KR" dirty="0"/>
              <a:t>… </a:t>
            </a:r>
            <a:r>
              <a:rPr lang="ko-KR" altLang="en-US" dirty="0"/>
              <a:t>생각보다 수준이 높은 걸 그러면 한가지 팁을 하나 더 알려줘 야지“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회용 스킬 창이 나타남</a:t>
            </a:r>
            <a:endParaRPr lang="en-US" altLang="ko-KR" dirty="0"/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사실 혹시나 해서 넣어 놨었는데 </a:t>
            </a:r>
            <a:r>
              <a:rPr lang="en-US" altLang="ko-KR" dirty="0"/>
              <a:t>‘</a:t>
            </a:r>
            <a:r>
              <a:rPr lang="ko-KR" altLang="en-US" dirty="0"/>
              <a:t>칩셋</a:t>
            </a:r>
            <a:r>
              <a:rPr lang="en-US" altLang="ko-KR" dirty="0"/>
              <a:t>’</a:t>
            </a:r>
            <a:r>
              <a:rPr lang="ko-KR" altLang="en-US" dirty="0"/>
              <a:t>이라고 하는 건데 그걸 사용하면 그냥 공격하는 것 보다는 훨씬 강한 공격을 할 수 있어</a:t>
            </a:r>
            <a:r>
              <a:rPr lang="en-US" altLang="ko-KR" dirty="0"/>
              <a:t>, </a:t>
            </a:r>
            <a:r>
              <a:rPr lang="ko-KR" altLang="en-US" dirty="0"/>
              <a:t>대신 내구도가 낮아서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3</a:t>
            </a:r>
            <a:r>
              <a:rPr lang="ko-KR" altLang="en-US" dirty="0"/>
              <a:t>번 반복해서 못써“</a:t>
            </a:r>
            <a:endParaRPr lang="en-US" altLang="ko-KR" dirty="0"/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” ‘</a:t>
            </a:r>
            <a:r>
              <a:rPr lang="ko-KR" altLang="en-US" dirty="0"/>
              <a:t>칩셋을 사용하면 눈앞에 조준경이 생길 거야 그걸로 조준 하면 되</a:t>
            </a:r>
            <a:r>
              <a:rPr lang="en-US" altLang="ko-KR" dirty="0"/>
              <a:t>, </a:t>
            </a:r>
            <a:r>
              <a:rPr lang="ko-KR" altLang="en-US" dirty="0"/>
              <a:t>한번 사용해보자</a:t>
            </a:r>
            <a:r>
              <a:rPr lang="en-US" altLang="ko-KR" dirty="0"/>
              <a:t>”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C9FF87B-8563-4F6F-BAD2-6C19B06692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685014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1786B-346E-4C70-91CE-F5A751D3D0F1}"/>
              </a:ext>
            </a:extLst>
          </p:cNvPr>
          <p:cNvSpPr/>
          <p:nvPr/>
        </p:nvSpPr>
        <p:spPr>
          <a:xfrm>
            <a:off x="5270357" y="2651887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E0C768-B306-49D8-B070-280C8B4494AE}"/>
              </a:ext>
            </a:extLst>
          </p:cNvPr>
          <p:cNvSpPr/>
          <p:nvPr/>
        </p:nvSpPr>
        <p:spPr>
          <a:xfrm>
            <a:off x="1754288" y="2426186"/>
            <a:ext cx="900305" cy="1616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0B5CA4-10CB-4134-A0E7-FC544A8C1BCB}"/>
              </a:ext>
            </a:extLst>
          </p:cNvPr>
          <p:cNvSpPr/>
          <p:nvPr/>
        </p:nvSpPr>
        <p:spPr>
          <a:xfrm>
            <a:off x="5970999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C496AF5-02E6-465D-9CB5-77085549AB46}"/>
              </a:ext>
            </a:extLst>
          </p:cNvPr>
          <p:cNvSpPr/>
          <p:nvPr/>
        </p:nvSpPr>
        <p:spPr>
          <a:xfrm>
            <a:off x="5970999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C15C32-915F-4A56-8714-901D8D9EDC0D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8F2BC-B4E9-43E5-B56F-CFDC55523651}"/>
              </a:ext>
            </a:extLst>
          </p:cNvPr>
          <p:cNvSpPr/>
          <p:nvPr/>
        </p:nvSpPr>
        <p:spPr>
          <a:xfrm>
            <a:off x="1325153" y="1062767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D25BE5-0469-487A-A565-D9061C5230A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58E19-D0F8-408C-88B0-57BA773F6E56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</p:spTree>
    <p:extLst>
      <p:ext uri="{BB962C8B-B14F-4D97-AF65-F5344CB8AC3E}">
        <p14:creationId xmlns:p14="http://schemas.microsoft.com/office/powerpoint/2010/main" val="4054112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012</a:t>
            </a:r>
            <a:endParaRPr lang="ko-KR" altLang="en-US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64A7B9A-44F9-448D-9B8A-007832868E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밝은 분위기의 </a:t>
            </a:r>
            <a:r>
              <a:rPr lang="en-US" altLang="ko-KR" dirty="0"/>
              <a:t>BGM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잠깐 화면이 어두워지고 게임 플레이 화면이 나온다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대단한데 너무 잘하니까 더 가르쳐 주고 싶네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로봇이 다시 생겨난다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마지막이야</a:t>
            </a:r>
            <a:r>
              <a:rPr lang="en-US" altLang="ko-KR" dirty="0"/>
              <a:t>, 2</a:t>
            </a:r>
            <a:r>
              <a:rPr lang="ko-KR" altLang="en-US" dirty="0"/>
              <a:t>세대부터 모든 기체들이 각자 개인 </a:t>
            </a:r>
            <a:r>
              <a:rPr lang="en-US" altLang="ko-KR" dirty="0"/>
              <a:t>‘</a:t>
            </a:r>
            <a:r>
              <a:rPr lang="ko-KR" altLang="en-US" dirty="0"/>
              <a:t>특수기</a:t>
            </a:r>
            <a:r>
              <a:rPr lang="en-US" altLang="ko-KR" dirty="0"/>
              <a:t>’</a:t>
            </a:r>
            <a:r>
              <a:rPr lang="ko-KR" altLang="en-US" dirty="0"/>
              <a:t>가 하나씩 있더라고 물론 발동 조건이 있어서 자주 사용할 수 없는데 </a:t>
            </a:r>
            <a:r>
              <a:rPr lang="en-US" altLang="ko-KR" dirty="0"/>
              <a:t>‘</a:t>
            </a:r>
            <a:r>
              <a:rPr lang="ko-KR" altLang="en-US" dirty="0"/>
              <a:t>코어</a:t>
            </a:r>
            <a:r>
              <a:rPr lang="en-US" altLang="ko-KR" dirty="0"/>
              <a:t>’</a:t>
            </a:r>
            <a:r>
              <a:rPr lang="ko-KR" altLang="en-US" dirty="0"/>
              <a:t>의 에너지를 </a:t>
            </a:r>
            <a:r>
              <a:rPr lang="en-US" altLang="ko-KR" dirty="0"/>
              <a:t>100%</a:t>
            </a:r>
            <a:r>
              <a:rPr lang="ko-KR" altLang="en-US" dirty="0"/>
              <a:t>끌어 올릴 수 있는 기술이라 자주 사용하지 못하는 만큼 효과도 어마어마해</a:t>
            </a:r>
            <a:r>
              <a:rPr lang="en-US" altLang="ko-KR" dirty="0"/>
              <a:t>. </a:t>
            </a:r>
            <a:r>
              <a:rPr lang="ko-KR" altLang="en-US" dirty="0"/>
              <a:t>한번 사용해볼까</a:t>
            </a:r>
            <a:r>
              <a:rPr lang="en-US" altLang="ko-KR" dirty="0"/>
              <a:t>? “</a:t>
            </a:r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이번만 </a:t>
            </a:r>
            <a:r>
              <a:rPr lang="en-US" altLang="ko-KR" dirty="0"/>
              <a:t>‘</a:t>
            </a:r>
            <a:r>
              <a:rPr lang="ko-KR" altLang="en-US" dirty="0"/>
              <a:t>특수기</a:t>
            </a:r>
            <a:r>
              <a:rPr lang="en-US" altLang="ko-KR" dirty="0"/>
              <a:t>‘ </a:t>
            </a:r>
            <a:r>
              <a:rPr lang="ko-KR" altLang="en-US" dirty="0"/>
              <a:t>발동조건을 강제로 활성화 시켜 볼 께</a:t>
            </a:r>
            <a:r>
              <a:rPr lang="en-US" altLang="ko-KR" dirty="0"/>
              <a:t>“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1D11FF3-D34D-46CA-882E-3F48B33FA2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685014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1786B-346E-4C70-91CE-F5A751D3D0F1}"/>
              </a:ext>
            </a:extLst>
          </p:cNvPr>
          <p:cNvSpPr/>
          <p:nvPr/>
        </p:nvSpPr>
        <p:spPr>
          <a:xfrm>
            <a:off x="4977229" y="2614523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E0C768-B306-49D8-B070-280C8B4494AE}"/>
              </a:ext>
            </a:extLst>
          </p:cNvPr>
          <p:cNvSpPr/>
          <p:nvPr/>
        </p:nvSpPr>
        <p:spPr>
          <a:xfrm>
            <a:off x="1873840" y="2433376"/>
            <a:ext cx="900305" cy="1616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0B5CA4-10CB-4134-A0E7-FC544A8C1BCB}"/>
              </a:ext>
            </a:extLst>
          </p:cNvPr>
          <p:cNvSpPr/>
          <p:nvPr/>
        </p:nvSpPr>
        <p:spPr>
          <a:xfrm>
            <a:off x="5677871" y="186567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C496AF5-02E6-465D-9CB5-77085549AB46}"/>
              </a:ext>
            </a:extLst>
          </p:cNvPr>
          <p:cNvSpPr/>
          <p:nvPr/>
        </p:nvSpPr>
        <p:spPr>
          <a:xfrm>
            <a:off x="5677871" y="290442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C15C32-915F-4A56-8714-901D8D9EDC0D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8F2BC-B4E9-43E5-B56F-CFDC55523651}"/>
              </a:ext>
            </a:extLst>
          </p:cNvPr>
          <p:cNvSpPr/>
          <p:nvPr/>
        </p:nvSpPr>
        <p:spPr>
          <a:xfrm>
            <a:off x="1325153" y="1062767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D25BE5-0469-487A-A565-D9061C5230A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58E19-D0F8-408C-88B0-57BA773F6E56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</p:spTree>
    <p:extLst>
      <p:ext uri="{BB962C8B-B14F-4D97-AF65-F5344CB8AC3E}">
        <p14:creationId xmlns:p14="http://schemas.microsoft.com/office/powerpoint/2010/main" val="2180634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EF89BC-08DD-4329-A6D2-6826F277F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006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AF90CE-CCC9-44E8-9D71-ED683FA24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012</a:t>
            </a:r>
            <a:endParaRPr lang="ko-KR" altLang="en-US" dirty="0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87A4DA4E-A24A-4F29-BC82-E01FCF7F1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CE50AA-3E70-449D-8B2C-7FECBD3B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밝은 분위기의 </a:t>
            </a:r>
            <a:r>
              <a:rPr lang="en-US" altLang="ko-KR" dirty="0"/>
              <a:t>BGM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9E4723-174A-4DE7-86EE-D8194FFC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잠깐 화면이 어두워지고 게임 플레이 화면이 나온다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620ED3C-FA04-4637-84A0-E538D55EF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어때 대단하지 너 한태 이런 능력이 있는 지는 전혀 몰랐을 꺼야</a:t>
            </a:r>
            <a:r>
              <a:rPr lang="en-US" altLang="ko-KR" dirty="0"/>
              <a:t>“</a:t>
            </a:r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“?? </a:t>
            </a:r>
            <a:r>
              <a:rPr lang="ko-KR" altLang="en-US" dirty="0"/>
              <a:t>뭐라고</a:t>
            </a:r>
            <a:r>
              <a:rPr lang="en-US" altLang="ko-KR" dirty="0"/>
              <a:t>? </a:t>
            </a:r>
            <a:r>
              <a:rPr lang="ko-KR" altLang="en-US" dirty="0"/>
              <a:t>그러면 싸울 때마다 강제로 활성화 시키면 안되냐고</a:t>
            </a:r>
            <a:r>
              <a:rPr lang="en-US" altLang="ko-KR" dirty="0"/>
              <a:t>?”</a:t>
            </a:r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그건 불가능해 자칫 잘못하면 코어에 무리가 가서 폭발 할 수도 있어</a:t>
            </a:r>
            <a:r>
              <a:rPr lang="en-US" altLang="ko-KR" dirty="0"/>
              <a:t>..”</a:t>
            </a:r>
          </a:p>
          <a:p>
            <a:r>
              <a:rPr lang="en-US" altLang="ko-KR" dirty="0"/>
              <a:t>00</a:t>
            </a:r>
            <a:r>
              <a:rPr lang="ko-KR" altLang="en-US" dirty="0"/>
              <a:t>박사 </a:t>
            </a:r>
            <a:r>
              <a:rPr lang="en-US" altLang="ko-KR" dirty="0"/>
              <a:t>: “</a:t>
            </a:r>
            <a:r>
              <a:rPr lang="ko-KR" altLang="en-US" dirty="0"/>
              <a:t>일단 알려줄 내용은 여기 까지야  나중에 궁금한 것 있으면 나를 찾아와</a:t>
            </a:r>
            <a:r>
              <a:rPr lang="en-US" altLang="ko-KR" dirty="0"/>
              <a:t>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E08576F-C6A2-41D6-AEA4-A501854A0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유저가 캐릭터의 스킬을 자유롭게 사용할 수 없는 스토리적 이유를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918DF1-5AB7-4F53-B2E5-BEBAA4170C3B}"/>
              </a:ext>
            </a:extLst>
          </p:cNvPr>
          <p:cNvSpPr/>
          <p:nvPr/>
        </p:nvSpPr>
        <p:spPr>
          <a:xfrm>
            <a:off x="555502" y="685014"/>
            <a:ext cx="7208585" cy="40657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1786B-346E-4C70-91CE-F5A751D3D0F1}"/>
              </a:ext>
            </a:extLst>
          </p:cNvPr>
          <p:cNvSpPr/>
          <p:nvPr/>
        </p:nvSpPr>
        <p:spPr>
          <a:xfrm>
            <a:off x="5230212" y="2574260"/>
            <a:ext cx="1025719" cy="977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공격범위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E0C768-B306-49D8-B070-280C8B4494AE}"/>
              </a:ext>
            </a:extLst>
          </p:cNvPr>
          <p:cNvSpPr/>
          <p:nvPr/>
        </p:nvSpPr>
        <p:spPr>
          <a:xfrm>
            <a:off x="1779996" y="2344559"/>
            <a:ext cx="900305" cy="1616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주인공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0B5CA4-10CB-4134-A0E7-FC544A8C1BCB}"/>
              </a:ext>
            </a:extLst>
          </p:cNvPr>
          <p:cNvSpPr/>
          <p:nvPr/>
        </p:nvSpPr>
        <p:spPr>
          <a:xfrm>
            <a:off x="5814928" y="1858483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연습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C496AF5-02E6-465D-9CB5-77085549AB46}"/>
              </a:ext>
            </a:extLst>
          </p:cNvPr>
          <p:cNvSpPr/>
          <p:nvPr/>
        </p:nvSpPr>
        <p:spPr>
          <a:xfrm>
            <a:off x="5814928" y="2897231"/>
            <a:ext cx="766267" cy="1376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C15C32-915F-4A56-8714-901D8D9EDC0D}"/>
              </a:ext>
            </a:extLst>
          </p:cNvPr>
          <p:cNvSpPr/>
          <p:nvPr/>
        </p:nvSpPr>
        <p:spPr>
          <a:xfrm>
            <a:off x="739471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F8F2BC-B4E9-43E5-B56F-CFDC55523651}"/>
              </a:ext>
            </a:extLst>
          </p:cNvPr>
          <p:cNvSpPr/>
          <p:nvPr/>
        </p:nvSpPr>
        <p:spPr>
          <a:xfrm>
            <a:off x="1325153" y="1062767"/>
            <a:ext cx="5762172" cy="6341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D25BE5-0469-487A-A565-D9061C5230A6}"/>
              </a:ext>
            </a:extLst>
          </p:cNvPr>
          <p:cNvSpPr/>
          <p:nvPr/>
        </p:nvSpPr>
        <p:spPr>
          <a:xfrm>
            <a:off x="6678202" y="3781916"/>
            <a:ext cx="900305" cy="901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조이스틱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58E19-D0F8-408C-88B0-57BA773F6E56}"/>
              </a:ext>
            </a:extLst>
          </p:cNvPr>
          <p:cNvSpPr/>
          <p:nvPr/>
        </p:nvSpPr>
        <p:spPr>
          <a:xfrm>
            <a:off x="2985488" y="4429573"/>
            <a:ext cx="2349838" cy="361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회용 스킬 창</a:t>
            </a:r>
          </a:p>
        </p:txBody>
      </p:sp>
    </p:spTree>
    <p:extLst>
      <p:ext uri="{BB962C8B-B14F-4D97-AF65-F5344CB8AC3E}">
        <p14:creationId xmlns:p14="http://schemas.microsoft.com/office/powerpoint/2010/main" val="202823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8F181B5-521D-4107-84C3-D232AFD11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‘The Lost’</a:t>
            </a:r>
            <a:r>
              <a:rPr lang="ko-KR" altLang="en-US" dirty="0"/>
              <a:t>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A893A-762D-4D3B-8A66-AA66650B8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간략소개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E7B26A5C-41E4-49FF-A811-F164194F2C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3028"/>
          <a:stretch>
            <a:fillRect/>
          </a:stretch>
        </p:blipFill>
        <p:spPr/>
      </p:pic>
      <p:pic>
        <p:nvPicPr>
          <p:cNvPr id="10" name="그림 개체 틀 9" descr="실외, 텍스트, 건물이(가) 표시된 사진&#10;&#10;자동 생성된 설명">
            <a:extLst>
              <a:ext uri="{FF2B5EF4-FFF2-40B4-BE49-F238E27FC236}">
                <a16:creationId xmlns:a16="http://schemas.microsoft.com/office/drawing/2014/main" id="{961A9656-5AB3-41DA-B61E-F83AA29987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 b="4254"/>
          <a:stretch>
            <a:fillRect/>
          </a:stretch>
        </p:blipFill>
        <p:spPr/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8D0158D-4ACA-45C3-AE60-0BE4504D8FA7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68915215"/>
              </p:ext>
            </p:extLst>
          </p:nvPr>
        </p:nvGraphicFramePr>
        <p:xfrm>
          <a:off x="6229349" y="1243330"/>
          <a:ext cx="5330826" cy="48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11">
                  <a:extLst>
                    <a:ext uri="{9D8B030D-6E8A-4147-A177-3AD203B41FA5}">
                      <a16:colId xmlns:a16="http://schemas.microsoft.com/office/drawing/2014/main" val="2974503117"/>
                    </a:ext>
                  </a:extLst>
                </a:gridCol>
                <a:gridCol w="1331172">
                  <a:extLst>
                    <a:ext uri="{9D8B030D-6E8A-4147-A177-3AD203B41FA5}">
                      <a16:colId xmlns:a16="http://schemas.microsoft.com/office/drawing/2014/main" val="594729964"/>
                    </a:ext>
                  </a:extLst>
                </a:gridCol>
                <a:gridCol w="1331171">
                  <a:extLst>
                    <a:ext uri="{9D8B030D-6E8A-4147-A177-3AD203B41FA5}">
                      <a16:colId xmlns:a16="http://schemas.microsoft.com/office/drawing/2014/main" val="1526366555"/>
                    </a:ext>
                  </a:extLst>
                </a:gridCol>
                <a:gridCol w="1331172">
                  <a:extLst>
                    <a:ext uri="{9D8B030D-6E8A-4147-A177-3AD203B41FA5}">
                      <a16:colId xmlns:a16="http://schemas.microsoft.com/office/drawing/2014/main" val="3418400317"/>
                    </a:ext>
                  </a:extLst>
                </a:gridCol>
              </a:tblGrid>
              <a:tr h="8174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 엔 슬래시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191453"/>
                  </a:ext>
                </a:extLst>
              </a:tr>
              <a:tr h="64635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2D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027651"/>
                  </a:ext>
                </a:extLst>
              </a:tr>
              <a:tr h="184500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</a:rPr>
                        <a:t>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아이템 수집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 던전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간단한 조작 방법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높은 던전 난이도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던전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패턴 공략하는 보스 레이드 컨텐츠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PVP :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유저 간의 경쟁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16434"/>
                  </a:ext>
                </a:extLst>
              </a:tr>
              <a:tr h="7236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타겟유저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수동조작을 선호하는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유저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짧은 시간에 즐길 수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찾는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807097"/>
                  </a:ext>
                </a:extLst>
              </a:tr>
              <a:tr h="7236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</a:rPr>
                        <a:t>차별점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비쥬얼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분으로 비교적 짧은 플레이 타임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빠른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976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64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D5CD6-8620-43EA-A562-659E5BFF6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‘The</a:t>
            </a:r>
            <a:r>
              <a:rPr lang="ko-KR" altLang="en-US" dirty="0"/>
              <a:t> </a:t>
            </a:r>
            <a:r>
              <a:rPr lang="en-US" altLang="ko-KR" dirty="0"/>
              <a:t>Lost’</a:t>
            </a:r>
            <a:r>
              <a:rPr lang="ko-KR" altLang="en-US" dirty="0"/>
              <a:t>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CCBAA8-2D29-4268-A0C1-9064AE25FF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조작방식</a:t>
            </a:r>
            <a:r>
              <a:rPr lang="en-US" altLang="ko-KR" dirty="0"/>
              <a:t>, </a:t>
            </a:r>
            <a:r>
              <a:rPr lang="ko-KR" altLang="en-US" dirty="0"/>
              <a:t>캐릭터</a:t>
            </a: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E889D67-2581-44BE-B119-7E492513DF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r="11228"/>
          <a:stretch>
            <a:fillRect/>
          </a:stretch>
        </p:blipFill>
        <p:spPr/>
      </p:pic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057CDB8A-A14F-4EEB-9BAE-ABEC49BF6570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592013860"/>
              </p:ext>
            </p:extLst>
          </p:nvPr>
        </p:nvGraphicFramePr>
        <p:xfrm>
          <a:off x="6229350" y="1150063"/>
          <a:ext cx="5330824" cy="469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265">
                  <a:extLst>
                    <a:ext uri="{9D8B030D-6E8A-4147-A177-3AD203B41FA5}">
                      <a16:colId xmlns:a16="http://schemas.microsoft.com/office/drawing/2014/main" val="2285309142"/>
                    </a:ext>
                  </a:extLst>
                </a:gridCol>
                <a:gridCol w="3881559">
                  <a:extLst>
                    <a:ext uri="{9D8B030D-6E8A-4147-A177-3AD203B41FA5}">
                      <a16:colId xmlns:a16="http://schemas.microsoft.com/office/drawing/2014/main" val="378767088"/>
                    </a:ext>
                  </a:extLst>
                </a:gridCol>
              </a:tblGrid>
              <a:tr h="23456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조작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좌우화면 하단에 조이스틱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주위에 공격범위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이동방향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공격의 경우 조이스틱으로 방향지정시 자동으로 공격 시전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조이스틱 단일 터치로 가장 가까이 있는 적 공격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16526"/>
                  </a:ext>
                </a:extLst>
              </a:tr>
              <a:tr h="23456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캐릭터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시 기본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성의 캐릭터 지급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 하면서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성으로 성장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수집이가능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등급에 따라 기본 능력치와 스킬 성능이 달라짐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안드로이드 컨셉의 디자인을 시도하려고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090031"/>
                  </a:ext>
                </a:extLst>
              </a:tr>
            </a:tbl>
          </a:graphicData>
        </a:graphic>
      </p:graphicFrame>
      <p:pic>
        <p:nvPicPr>
          <p:cNvPr id="17" name="그림 16" descr="클립아트이(가) 표시된 사진&#10;&#10;자동 생성된 설명">
            <a:extLst>
              <a:ext uri="{FF2B5EF4-FFF2-40B4-BE49-F238E27FC236}">
                <a16:creationId xmlns:a16="http://schemas.microsoft.com/office/drawing/2014/main" id="{E4041AD1-5A74-4FCF-882C-8DFFDB26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4" y="4103687"/>
            <a:ext cx="5043388" cy="1848592"/>
          </a:xfrm>
          <a:prstGeom prst="rect">
            <a:avLst/>
          </a:prstGeom>
        </p:spPr>
      </p:pic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CE7AD17E-683D-4C75-994A-06380BA970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73" b="98502" l="3784" r="84054">
                        <a14:foregroundMark x1="18649" y1="17978" x2="18649" y2="17978"/>
                        <a14:foregroundMark x1="21622" y1="22846" x2="21622" y2="22846"/>
                        <a14:foregroundMark x1="22973" y1="14607" x2="22973" y2="14607"/>
                        <a14:foregroundMark x1="24595" y1="15730" x2="18378" y2="12734"/>
                        <a14:foregroundMark x1="24054" y1="29213" x2="25405" y2="23221"/>
                        <a14:foregroundMark x1="25405" y1="33333" x2="28378" y2="23221"/>
                        <a14:foregroundMark x1="22973" y1="31461" x2="19730" y2="27715"/>
                        <a14:foregroundMark x1="25676" y1="17228" x2="19730" y2="42322"/>
                        <a14:foregroundMark x1="19730" y1="42322" x2="15946" y2="22472"/>
                        <a14:foregroundMark x1="15946" y1="22472" x2="31892" y2="7491"/>
                        <a14:foregroundMark x1="31892" y1="7491" x2="41081" y2="8614"/>
                        <a14:foregroundMark x1="30270" y1="7865" x2="19730" y2="22097"/>
                        <a14:foregroundMark x1="19730" y1="22097" x2="24865" y2="32584"/>
                        <a14:foregroundMark x1="21622" y1="22097" x2="27838" y2="31461"/>
                        <a14:foregroundMark x1="23514" y1="20974" x2="16216" y2="38577"/>
                        <a14:foregroundMark x1="16216" y1="38577" x2="29189" y2="27715"/>
                        <a14:foregroundMark x1="29189" y1="27715" x2="30811" y2="24345"/>
                        <a14:foregroundMark x1="31351" y1="10861" x2="19459" y2="28839"/>
                        <a14:foregroundMark x1="19459" y1="28839" x2="20541" y2="29588"/>
                        <a14:foregroundMark x1="34324" y1="2247" x2="19459" y2="20599"/>
                        <a14:foregroundMark x1="31351" y1="4120" x2="13784" y2="27341"/>
                        <a14:foregroundMark x1="30541" y1="5618" x2="14865" y2="29588"/>
                        <a14:foregroundMark x1="27027" y1="8614" x2="13514" y2="31835"/>
                        <a14:foregroundMark x1="13514" y1="31835" x2="12432" y2="36330"/>
                        <a14:foregroundMark x1="22973" y1="17603" x2="10811" y2="31086"/>
                        <a14:foregroundMark x1="10811" y1="31086" x2="10000" y2="34457"/>
                        <a14:foregroundMark x1="19189" y1="12360" x2="8378" y2="30337"/>
                        <a14:foregroundMark x1="8378" y1="30337" x2="5405" y2="41199"/>
                        <a14:foregroundMark x1="34054" y1="14607" x2="13784" y2="45693"/>
                        <a14:foregroundMark x1="27838" y1="12360" x2="5946" y2="46816"/>
                        <a14:foregroundMark x1="5946" y1="46816" x2="3784" y2="53558"/>
                        <a14:foregroundMark x1="71081" y1="35955" x2="57027" y2="80524"/>
                        <a14:foregroundMark x1="76757" y1="38202" x2="63784" y2="78652"/>
                        <a14:foregroundMark x1="75676" y1="47940" x2="75676" y2="63296"/>
                        <a14:foregroundMark x1="81351" y1="71910" x2="81351" y2="72285"/>
                        <a14:foregroundMark x1="81351" y1="69663" x2="81351" y2="71910"/>
                        <a14:foregroundMark x1="81351" y1="68914" x2="81351" y2="69663"/>
                        <a14:foregroundMark x1="81351" y1="68539" x2="81351" y2="68914"/>
                        <a14:foregroundMark x1="81351" y1="49813" x2="81351" y2="68539"/>
                        <a14:foregroundMark x1="80000" y1="64419" x2="75676" y2="95506"/>
                        <a14:foregroundMark x1="74595" y1="56180" x2="73243" y2="93258"/>
                        <a14:foregroundMark x1="79459" y1="71536" x2="80270" y2="93633"/>
                        <a14:foregroundMark x1="80270" y1="93633" x2="80811" y2="93258"/>
                        <a14:foregroundMark x1="82703" y1="58052" x2="82703" y2="79026"/>
                        <a14:foregroundMark x1="82703" y1="79026" x2="82703" y2="75655"/>
                        <a14:foregroundMark x1="83243" y1="49438" x2="82973" y2="82397"/>
                        <a14:foregroundMark x1="80270" y1="66667" x2="78378" y2="98876"/>
                        <a14:foregroundMark x1="82973" y1="70037" x2="84054" y2="97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59" r="156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28601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2137</TotalTime>
  <Words>5213</Words>
  <Application>Microsoft Office PowerPoint</Application>
  <PresentationFormat>와이드스크린</PresentationFormat>
  <Paragraphs>964</Paragraphs>
  <Slides>74</Slides>
  <Notes>15</Notes>
  <HiddenSlides>50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9" baseType="lpstr">
      <vt:lpstr>KoPub돋움체 Light</vt:lpstr>
      <vt:lpstr>맑은 고딕</vt:lpstr>
      <vt:lpstr>Arial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정 재호</cp:lastModifiedBy>
  <cp:revision>139</cp:revision>
  <dcterms:created xsi:type="dcterms:W3CDTF">2016-03-12T15:04:52Z</dcterms:created>
  <dcterms:modified xsi:type="dcterms:W3CDTF">2019-09-26T02:51:21Z</dcterms:modified>
</cp:coreProperties>
</file>